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29"/>
  </p:notesMasterIdLst>
  <p:sldIdLst>
    <p:sldId id="257" r:id="rId5"/>
    <p:sldId id="261" r:id="rId6"/>
    <p:sldId id="271" r:id="rId7"/>
    <p:sldId id="260" r:id="rId8"/>
    <p:sldId id="268" r:id="rId9"/>
    <p:sldId id="292" r:id="rId10"/>
    <p:sldId id="293" r:id="rId11"/>
    <p:sldId id="274" r:id="rId12"/>
    <p:sldId id="275" r:id="rId13"/>
    <p:sldId id="294" r:id="rId14"/>
    <p:sldId id="276" r:id="rId15"/>
    <p:sldId id="299" r:id="rId16"/>
    <p:sldId id="300" r:id="rId17"/>
    <p:sldId id="280" r:id="rId18"/>
    <p:sldId id="259" r:id="rId19"/>
    <p:sldId id="281" r:id="rId20"/>
    <p:sldId id="282" r:id="rId21"/>
    <p:sldId id="287" r:id="rId22"/>
    <p:sldId id="288" r:id="rId23"/>
    <p:sldId id="295" r:id="rId24"/>
    <p:sldId id="289" r:id="rId25"/>
    <p:sldId id="297" r:id="rId26"/>
    <p:sldId id="296" r:id="rId27"/>
    <p:sldId id="2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61"/>
    <a:srgbClr val="93242F"/>
    <a:srgbClr val="A8D15E"/>
    <a:srgbClr val="FDB714"/>
    <a:srgbClr val="A3D500"/>
    <a:srgbClr val="005395"/>
    <a:srgbClr val="EF4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7"/>
    <p:restoredTop sz="94650"/>
  </p:normalViewPr>
  <p:slideViewPr>
    <p:cSldViewPr snapToGrid="0" snapToObjects="1">
      <p:cViewPr varScale="1">
        <p:scale>
          <a:sx n="108" d="100"/>
          <a:sy n="108" d="100"/>
        </p:scale>
        <p:origin x="69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22502-ADDB-FA4C-83D1-5AE6E5895688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4FC05-F5D6-CF42-BED3-D01242CD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22365"/>
            <a:ext cx="5486400" cy="2664891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2" y="3957853"/>
            <a:ext cx="6596417" cy="1299949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35255"/>
            <a:ext cx="1676400" cy="8677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1"/>
            <a:ext cx="1066800" cy="364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1"/>
            <a:ext cx="1066800" cy="364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1"/>
            <a:ext cx="1066800" cy="364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1"/>
            <a:ext cx="1066800" cy="364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22365"/>
            <a:ext cx="5486400" cy="2664891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2" y="3957853"/>
            <a:ext cx="6596417" cy="1299949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35255"/>
            <a:ext cx="1676400" cy="86770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22365"/>
            <a:ext cx="5486400" cy="266489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2" y="3957853"/>
            <a:ext cx="6596417" cy="1299949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51464"/>
            <a:ext cx="1676400" cy="867705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825625"/>
            <a:ext cx="9144000" cy="4351338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89960"/>
            <a:ext cx="10972800" cy="113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1"/>
            <a:ext cx="1066800" cy="3648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709742"/>
            <a:ext cx="10737851" cy="1852327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637131"/>
            <a:ext cx="10737851" cy="245252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51D05-810F-F24D-9D4E-8FDFEBA59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cep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09742"/>
            <a:ext cx="10972800" cy="3298989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070143"/>
            <a:ext cx="10972800" cy="1019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799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1"/>
            <a:ext cx="1066800" cy="364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1"/>
            <a:ext cx="1066800" cy="3648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9" y="5941651"/>
            <a:ext cx="1066800" cy="3648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93389"/>
            <a:ext cx="10972800" cy="1097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"/>
            <a:ext cx="10972800" cy="12258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03559" y="6176966"/>
            <a:ext cx="1130861" cy="15609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2615" y="6176963"/>
            <a:ext cx="6926773" cy="1560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78592" y="6176966"/>
            <a:ext cx="803809" cy="15609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43851D05-810F-F24D-9D4E-8FDFEBA59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0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600"/>
        </a:spcBef>
        <a:buFont typeface="Wingdings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60375" indent="-223838" algn="l" defTabSz="914400" rtl="0" eaLnBrk="1" latinLnBrk="0" hangingPunct="1">
        <a:lnSpc>
          <a:spcPct val="100000"/>
        </a:lnSpc>
        <a:spcBef>
          <a:spcPts val="900"/>
        </a:spcBef>
        <a:buFont typeface="Wingdings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46125" indent="-230188" algn="l" defTabSz="914400" rtl="0" eaLnBrk="1" latinLnBrk="0" hangingPunct="1">
        <a:lnSpc>
          <a:spcPct val="100000"/>
        </a:lnSpc>
        <a:spcBef>
          <a:spcPts val="500"/>
        </a:spcBef>
        <a:buFont typeface="Wingdings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225425" algn="l" defTabSz="914400" rtl="0" eaLnBrk="1" latinLnBrk="0" hangingPunct="1">
        <a:lnSpc>
          <a:spcPct val="100000"/>
        </a:lnSpc>
        <a:spcBef>
          <a:spcPts val="500"/>
        </a:spcBef>
        <a:buFont typeface="Wingdings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orient="horz" pos="2160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384" userDrawn="1">
          <p15:clr>
            <a:srgbClr val="F26B43"/>
          </p15:clr>
        </p15:guide>
        <p15:guide id="11" pos="7296" userDrawn="1">
          <p15:clr>
            <a:srgbClr val="F26B43"/>
          </p15:clr>
        </p15:guide>
        <p15:guide id="12" orient="horz" pos="1152" userDrawn="1">
          <p15:clr>
            <a:srgbClr val="F26B43"/>
          </p15:clr>
        </p15:guide>
        <p15:guide id="13" pos="4032" userDrawn="1">
          <p15:clr>
            <a:srgbClr val="F26B43"/>
          </p15:clr>
        </p15:guide>
        <p15:guide id="14" pos="3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0</a:t>
            </a:r>
            <a:r>
              <a:rPr lang="en-US" dirty="0"/>
              <a:t>4.15</a:t>
            </a:r>
            <a:r>
              <a:rPr lang="hr-HR" dirty="0"/>
              <a:t>.20</a:t>
            </a:r>
            <a:r>
              <a:rPr lang="en-US" dirty="0"/>
              <a:t>21</a:t>
            </a:r>
            <a:endParaRPr lang="hr-HR" dirty="0"/>
          </a:p>
          <a:p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C6B9606-4FA3-4F67-984A-165C4FFB3D8C}"/>
              </a:ext>
            </a:extLst>
          </p:cNvPr>
          <p:cNvSpPr txBox="1">
            <a:spLocks/>
          </p:cNvSpPr>
          <p:nvPr/>
        </p:nvSpPr>
        <p:spPr>
          <a:xfrm>
            <a:off x="609601" y="1217499"/>
            <a:ext cx="6596417" cy="26648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Personalize Student Professional Development at Scale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4A7164-7AE5-4C8C-AF99-DFFF0F324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419" y="5787742"/>
            <a:ext cx="2048523" cy="4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3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01" y="441658"/>
            <a:ext cx="10972800" cy="52550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A8D15E"/>
                </a:solidFill>
              </a:rPr>
              <a:t>POLL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969" y="2486510"/>
            <a:ext cx="10972800" cy="1019508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How is your business school using competencies to unify programming?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2710D-B113-4EA0-946B-9FBD16189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75" y="4790433"/>
            <a:ext cx="787188" cy="83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1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35D9C8B-A0B1-4D21-AB31-4AC9F0E77AEC}"/>
              </a:ext>
            </a:extLst>
          </p:cNvPr>
          <p:cNvSpPr/>
          <p:nvPr/>
        </p:nvSpPr>
        <p:spPr>
          <a:xfrm>
            <a:off x="2940105" y="2108923"/>
            <a:ext cx="2725274" cy="265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DCCCA3-8211-404A-B3EE-C88636C04058}"/>
              </a:ext>
            </a:extLst>
          </p:cNvPr>
          <p:cNvSpPr/>
          <p:nvPr/>
        </p:nvSpPr>
        <p:spPr>
          <a:xfrm>
            <a:off x="6680942" y="2108923"/>
            <a:ext cx="2725274" cy="2653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Bridging Academics and Professional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38C69B-1462-490C-81DC-A00A6EF8F11B}"/>
              </a:ext>
            </a:extLst>
          </p:cNvPr>
          <p:cNvSpPr txBox="1"/>
          <p:nvPr/>
        </p:nvSpPr>
        <p:spPr>
          <a:xfrm>
            <a:off x="3346397" y="3244333"/>
            <a:ext cx="191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ACADEMICS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FC3270-A5D8-40E9-A3FC-D2A229303BD6}"/>
              </a:ext>
            </a:extLst>
          </p:cNvPr>
          <p:cNvSpPr txBox="1"/>
          <p:nvPr/>
        </p:nvSpPr>
        <p:spPr>
          <a:xfrm>
            <a:off x="6940192" y="3105834"/>
            <a:ext cx="2206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PROFESSIONAL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DEVELOPMENT</a:t>
            </a:r>
          </a:p>
        </p:txBody>
      </p:sp>
      <p:pic>
        <p:nvPicPr>
          <p:cNvPr id="2050" name="Picture 2" descr="program logo">
            <a:extLst>
              <a:ext uri="{FF2B5EF4-FFF2-40B4-BE49-F238E27FC236}">
                <a16:creationId xmlns:a16="http://schemas.microsoft.com/office/drawing/2014/main" id="{654541DC-7D2B-4B73-9AC8-5337414F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11" y="2578408"/>
            <a:ext cx="1714500" cy="1714500"/>
          </a:xfrm>
          <a:prstGeom prst="rect">
            <a:avLst/>
          </a:prstGeom>
          <a:noFill/>
          <a:ln w="38100">
            <a:solidFill>
              <a:srgbClr val="93242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72A03BA-A976-42F2-8F9E-64CDD82BD5AD}"/>
              </a:ext>
            </a:extLst>
          </p:cNvPr>
          <p:cNvSpPr/>
          <p:nvPr/>
        </p:nvSpPr>
        <p:spPr>
          <a:xfrm>
            <a:off x="2192784" y="1553592"/>
            <a:ext cx="8371643" cy="4163627"/>
          </a:xfrm>
          <a:prstGeom prst="ellipse">
            <a:avLst/>
          </a:prstGeom>
          <a:noFill/>
          <a:ln w="76200">
            <a:solidFill>
              <a:srgbClr val="932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0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UA Business LEAD Competencies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12</a:t>
            </a:fld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A617E0A-413D-4C25-85AE-E4D4398DB0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C253024-8019-43D6-93CE-1EA6FD06F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888429"/>
              </p:ext>
            </p:extLst>
          </p:nvPr>
        </p:nvGraphicFramePr>
        <p:xfrm>
          <a:off x="2279142" y="1503680"/>
          <a:ext cx="81280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8519244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82237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AACSB </a:t>
                      </a:r>
                      <a:r>
                        <a:rPr lang="en-US" dirty="0" err="1"/>
                        <a:t>AoL</a:t>
                      </a:r>
                      <a:r>
                        <a:rPr lang="en-US" dirty="0"/>
                        <a:t>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UA Business LEAD Competencies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1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Goal 1: Strategic Problem Solving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Self-Awareness and Leadership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Critical Thinking, Problem Solving, and Ethics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75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Goal 2: Quantitative Literacy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Personal Financial Literacy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Digital 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241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Goal 3: Global Perspective and DEI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Global and Cultural Engagement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Diversity, Equity and Inclusion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159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Goal 4: Professional Proficiency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Teamwork and Collaboration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Career and Professional 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UA Business Engagement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8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Goal 5: Effective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Communication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62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96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699C709B-484D-44B8-A7B0-58756B006BD3}"/>
              </a:ext>
            </a:extLst>
          </p:cNvPr>
          <p:cNvSpPr/>
          <p:nvPr/>
        </p:nvSpPr>
        <p:spPr>
          <a:xfrm>
            <a:off x="7680711" y="2229746"/>
            <a:ext cx="1823889" cy="1693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68918D-C327-4E25-BC14-984DCFADAABF}"/>
              </a:ext>
            </a:extLst>
          </p:cNvPr>
          <p:cNvSpPr/>
          <p:nvPr/>
        </p:nvSpPr>
        <p:spPr>
          <a:xfrm>
            <a:off x="2583811" y="2247769"/>
            <a:ext cx="1823889" cy="1693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 Business LEAD: Crawl, Walk, Run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13</a:t>
            </a:fld>
            <a:endParaRPr lang="en-U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A617E0A-413D-4C25-85AE-E4D4398DB0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D13745-0C13-4F8B-90FF-FAEFD587AA2D}"/>
              </a:ext>
            </a:extLst>
          </p:cNvPr>
          <p:cNvSpPr/>
          <p:nvPr/>
        </p:nvSpPr>
        <p:spPr>
          <a:xfrm>
            <a:off x="5132261" y="2229746"/>
            <a:ext cx="1823889" cy="1693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D18EC-E0CF-4D86-9200-36C3852EA794}"/>
              </a:ext>
            </a:extLst>
          </p:cNvPr>
          <p:cNvSpPr txBox="1"/>
          <p:nvPr/>
        </p:nvSpPr>
        <p:spPr>
          <a:xfrm>
            <a:off x="2939620" y="2632639"/>
            <a:ext cx="1112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Suitable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Soft Launch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F8F362-7804-46F9-A234-BA4FC9B484AE}"/>
              </a:ext>
            </a:extLst>
          </p:cNvPr>
          <p:cNvSpPr txBox="1"/>
          <p:nvPr/>
        </p:nvSpPr>
        <p:spPr>
          <a:xfrm>
            <a:off x="5229477" y="2639268"/>
            <a:ext cx="1681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Pilot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FR Compass</a:t>
            </a:r>
          </a:p>
          <a:p>
            <a:pPr algn="ctr"/>
            <a:r>
              <a:rPr lang="en-US" sz="1200" i="1" dirty="0">
                <a:solidFill>
                  <a:schemeClr val="bg1"/>
                </a:solidFill>
              </a:rPr>
              <a:t>(1,500 students)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4F89F5-0EFA-48C3-9CCB-7C3F624E8159}"/>
              </a:ext>
            </a:extLst>
          </p:cNvPr>
          <p:cNvSpPr txBox="1"/>
          <p:nvPr/>
        </p:nvSpPr>
        <p:spPr>
          <a:xfrm>
            <a:off x="7318430" y="2753116"/>
            <a:ext cx="254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College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Required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102515-D6B9-4D69-BF03-0464FDF277F4}"/>
              </a:ext>
            </a:extLst>
          </p:cNvPr>
          <p:cNvSpPr txBox="1"/>
          <p:nvPr/>
        </p:nvSpPr>
        <p:spPr>
          <a:xfrm>
            <a:off x="2819896" y="4085189"/>
            <a:ext cx="1390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E61"/>
                </a:solidFill>
                <a:latin typeface="+mn-lt"/>
              </a:rPr>
              <a:t>2018-19 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F3423-223F-40DA-B671-92EC843DABFA}"/>
              </a:ext>
            </a:extLst>
          </p:cNvPr>
          <p:cNvSpPr txBox="1"/>
          <p:nvPr/>
        </p:nvSpPr>
        <p:spPr>
          <a:xfrm>
            <a:off x="5368347" y="4096774"/>
            <a:ext cx="1390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E61"/>
                </a:solidFill>
                <a:latin typeface="+mn-lt"/>
              </a:rPr>
              <a:t>2019-20 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DBCA09-986B-4089-94A7-CB4322AA7E83}"/>
              </a:ext>
            </a:extLst>
          </p:cNvPr>
          <p:cNvSpPr txBox="1"/>
          <p:nvPr/>
        </p:nvSpPr>
        <p:spPr>
          <a:xfrm>
            <a:off x="7916798" y="4137944"/>
            <a:ext cx="1390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E61"/>
                </a:solidFill>
                <a:latin typeface="+mn-lt"/>
              </a:rPr>
              <a:t>2020-21 AY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D904D49-2D2B-4845-9DC8-A45DACA788BD}"/>
              </a:ext>
            </a:extLst>
          </p:cNvPr>
          <p:cNvSpPr/>
          <p:nvPr/>
        </p:nvSpPr>
        <p:spPr>
          <a:xfrm>
            <a:off x="10229161" y="2247769"/>
            <a:ext cx="1823889" cy="1693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BDD0F9-A2E4-4A70-B8CE-2FD3CBDDCD2A}"/>
              </a:ext>
            </a:extLst>
          </p:cNvPr>
          <p:cNvSpPr txBox="1"/>
          <p:nvPr/>
        </p:nvSpPr>
        <p:spPr>
          <a:xfrm>
            <a:off x="10670176" y="2771139"/>
            <a:ext cx="94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Future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061571-6E3A-4377-89EF-2C66E4064A44}"/>
              </a:ext>
            </a:extLst>
          </p:cNvPr>
          <p:cNvSpPr txBox="1"/>
          <p:nvPr/>
        </p:nvSpPr>
        <p:spPr>
          <a:xfrm>
            <a:off x="10689563" y="4137944"/>
            <a:ext cx="2050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E61"/>
                </a:solidFill>
                <a:latin typeface="+mn-lt"/>
              </a:rPr>
              <a:t>2021+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3116C20-9165-4B57-8BF8-0D11C0A2DC00}"/>
              </a:ext>
            </a:extLst>
          </p:cNvPr>
          <p:cNvSpPr/>
          <p:nvPr/>
        </p:nvSpPr>
        <p:spPr>
          <a:xfrm>
            <a:off x="4513978" y="3061272"/>
            <a:ext cx="406032" cy="217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23E683D-778D-412A-8CE0-90BCF334FD06}"/>
              </a:ext>
            </a:extLst>
          </p:cNvPr>
          <p:cNvSpPr/>
          <p:nvPr/>
        </p:nvSpPr>
        <p:spPr>
          <a:xfrm>
            <a:off x="7131284" y="3067900"/>
            <a:ext cx="406032" cy="217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31A136E9-11C6-4BBE-9C40-5CC2F84F91B5}"/>
              </a:ext>
            </a:extLst>
          </p:cNvPr>
          <p:cNvSpPr/>
          <p:nvPr/>
        </p:nvSpPr>
        <p:spPr>
          <a:xfrm>
            <a:off x="9649202" y="3041396"/>
            <a:ext cx="406032" cy="217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6CCBF0-457C-4982-8435-6FF9A05CB6BF}"/>
              </a:ext>
            </a:extLst>
          </p:cNvPr>
          <p:cNvSpPr/>
          <p:nvPr/>
        </p:nvSpPr>
        <p:spPr>
          <a:xfrm>
            <a:off x="192022" y="2214736"/>
            <a:ext cx="1823889" cy="1693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2234CB-78DF-4CC9-A8DE-F89C054BFD1B}"/>
              </a:ext>
            </a:extLst>
          </p:cNvPr>
          <p:cNvSpPr txBox="1"/>
          <p:nvPr/>
        </p:nvSpPr>
        <p:spPr>
          <a:xfrm>
            <a:off x="518865" y="2796711"/>
            <a:ext cx="117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Paper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Passport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5488E3-AD59-407C-8DCC-99FE4B2D2794}"/>
              </a:ext>
            </a:extLst>
          </p:cNvPr>
          <p:cNvSpPr txBox="1"/>
          <p:nvPr/>
        </p:nvSpPr>
        <p:spPr>
          <a:xfrm>
            <a:off x="428107" y="4052156"/>
            <a:ext cx="1390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E61"/>
                </a:solidFill>
                <a:latin typeface="+mn-lt"/>
              </a:rPr>
              <a:t>2017-18 AY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43AA04EF-9F30-4580-ACC6-69C4F361B97E}"/>
              </a:ext>
            </a:extLst>
          </p:cNvPr>
          <p:cNvSpPr/>
          <p:nvPr/>
        </p:nvSpPr>
        <p:spPr>
          <a:xfrm>
            <a:off x="2122189" y="3028239"/>
            <a:ext cx="406032" cy="217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UA Business LEAD impacted Culverhouse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FB0F2C-D089-4947-BD69-C99CBB72795B}"/>
              </a:ext>
            </a:extLst>
          </p:cNvPr>
          <p:cNvSpPr txBox="1">
            <a:spLocks/>
          </p:cNvSpPr>
          <p:nvPr/>
        </p:nvSpPr>
        <p:spPr>
          <a:xfrm>
            <a:off x="1309584" y="1364136"/>
            <a:ext cx="8198400" cy="42465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3936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93636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93636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6E61"/>
                </a:solidFill>
                <a:latin typeface="+mn-lt"/>
              </a:rPr>
              <a:t>90% of freshman and 48% of all students engaged this year</a:t>
            </a:r>
          </a:p>
          <a:p>
            <a:r>
              <a:rPr lang="en-US" dirty="0">
                <a:solidFill>
                  <a:srgbClr val="006E61"/>
                </a:solidFill>
                <a:latin typeface="+mn-lt"/>
              </a:rPr>
              <a:t>Orienting entire college around a core set of competencies</a:t>
            </a:r>
          </a:p>
          <a:p>
            <a:r>
              <a:rPr lang="en-US" dirty="0">
                <a:solidFill>
                  <a:srgbClr val="006E61"/>
                </a:solidFill>
                <a:latin typeface="+mn-lt"/>
              </a:rPr>
              <a:t>Integrating curricular and co-curricular</a:t>
            </a:r>
          </a:p>
          <a:p>
            <a:r>
              <a:rPr lang="en-US" dirty="0">
                <a:solidFill>
                  <a:srgbClr val="006E61"/>
                </a:solidFill>
                <a:latin typeface="+mn-lt"/>
              </a:rPr>
              <a:t>Building a student culture of engagement and professional acuity</a:t>
            </a:r>
          </a:p>
          <a:p>
            <a:r>
              <a:rPr lang="en-US" dirty="0">
                <a:solidFill>
                  <a:srgbClr val="006E61"/>
                </a:solidFill>
                <a:latin typeface="+mn-lt"/>
              </a:rPr>
              <a:t>Providing consistent touch points for student engagement</a:t>
            </a:r>
          </a:p>
          <a:p>
            <a:r>
              <a:rPr lang="en-US" dirty="0">
                <a:solidFill>
                  <a:srgbClr val="006E61"/>
                </a:solidFill>
                <a:latin typeface="+mn-lt"/>
              </a:rPr>
              <a:t>Helping to identify intervention opportunities for retention</a:t>
            </a:r>
          </a:p>
          <a:p>
            <a:r>
              <a:rPr lang="en-US" dirty="0">
                <a:solidFill>
                  <a:srgbClr val="006E61"/>
                </a:solidFill>
                <a:latin typeface="+mn-lt"/>
              </a:rPr>
              <a:t>Growing interest and buy-in from faculty and recruiters</a:t>
            </a:r>
          </a:p>
          <a:p>
            <a:r>
              <a:rPr lang="en-US" dirty="0">
                <a:solidFill>
                  <a:srgbClr val="006E61"/>
                </a:solidFill>
                <a:latin typeface="+mn-lt"/>
              </a:rPr>
              <a:t>MBA program adopted Suitable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551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 of UA Business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03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81740"/>
            <a:ext cx="10972800" cy="1225899"/>
          </a:xfrm>
        </p:spPr>
        <p:txBody>
          <a:bodyPr/>
          <a:lstStyle/>
          <a:p>
            <a:pPr algn="ctr"/>
            <a:r>
              <a:rPr lang="en-US" dirty="0"/>
              <a:t>Mobile Scorecard and Push Notifications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68139-C817-4B12-A661-E5F3C922B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29" y="1142882"/>
            <a:ext cx="2743341" cy="45722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0CAB49-6E58-483B-9DA4-7291CF073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815" y="1142882"/>
            <a:ext cx="2743341" cy="45722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54D6CD-56CF-47B9-877E-92C2D9087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844" y="1142881"/>
            <a:ext cx="2743341" cy="45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0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63982"/>
            <a:ext cx="10972800" cy="1225899"/>
          </a:xfrm>
        </p:spPr>
        <p:txBody>
          <a:bodyPr/>
          <a:lstStyle/>
          <a:p>
            <a:pPr algn="ctr"/>
            <a:r>
              <a:rPr lang="en-US" dirty="0"/>
              <a:t>Achievements and Upcoming Events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EED11-53BD-48D0-928D-4CCD9AFF3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81" y="1142882"/>
            <a:ext cx="2743341" cy="4572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6416CB-48CA-4F0D-A0F3-68536FA50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578" y="1142882"/>
            <a:ext cx="2743341" cy="45722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C5C21A-52C2-4356-9720-0DB0D1BBE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29" y="1142882"/>
            <a:ext cx="2743341" cy="45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48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276" y="-355451"/>
            <a:ext cx="10972800" cy="1225899"/>
          </a:xfrm>
        </p:spPr>
        <p:txBody>
          <a:bodyPr/>
          <a:lstStyle/>
          <a:p>
            <a:pPr algn="ctr"/>
            <a:r>
              <a:rPr lang="en-US" dirty="0"/>
              <a:t>Student Communication Capabilities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C5DFE0-BE8A-482C-B6AB-B00017733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66" y="1034873"/>
            <a:ext cx="9940526" cy="47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277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276" y="-355451"/>
            <a:ext cx="10972800" cy="1225899"/>
          </a:xfrm>
        </p:spPr>
        <p:txBody>
          <a:bodyPr/>
          <a:lstStyle/>
          <a:p>
            <a:pPr algn="ctr"/>
            <a:r>
              <a:rPr lang="en-US" dirty="0"/>
              <a:t>Real Time Engagement Analytics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A964BB-F986-4029-8154-A43191EDF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094" y="931933"/>
            <a:ext cx="5901474" cy="524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Introductions</a:t>
            </a:r>
            <a:endParaRPr lang="en-US" sz="24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CE3B61-E399-4D95-9904-7852DD896ADE}"/>
              </a:ext>
            </a:extLst>
          </p:cNvPr>
          <p:cNvSpPr txBox="1"/>
          <p:nvPr/>
        </p:nvSpPr>
        <p:spPr>
          <a:xfrm>
            <a:off x="6695243" y="3716721"/>
            <a:ext cx="4229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harp Sans No1 Book" pitchFamily="50" charset="0"/>
                <a:ea typeface="Sharp Sans No1 Book" pitchFamily="50" charset="0"/>
                <a:cs typeface="Sharp Sans No1 Book" pitchFamily="50" charset="0"/>
              </a:rPr>
              <a:t>Sean Carson</a:t>
            </a:r>
          </a:p>
          <a:p>
            <a:r>
              <a:rPr lang="en-US" sz="1600" dirty="0">
                <a:latin typeface="Sharp Sans No1 Book" pitchFamily="50" charset="0"/>
                <a:ea typeface="Sharp Sans No1 Book" pitchFamily="50" charset="0"/>
                <a:cs typeface="Sharp Sans No1 Book" pitchFamily="50" charset="0"/>
              </a:rPr>
              <a:t>Vice President </a:t>
            </a:r>
          </a:p>
          <a:p>
            <a:r>
              <a:rPr lang="en-US" sz="1600" dirty="0">
                <a:latin typeface="Sharp Sans No1 Book" pitchFamily="50" charset="0"/>
                <a:ea typeface="Sharp Sans No1 Book" pitchFamily="50" charset="0"/>
                <a:cs typeface="Sharp Sans No1 Book" pitchFamily="50" charset="0"/>
              </a:rPr>
              <a:t>University Partnerships</a:t>
            </a:r>
          </a:p>
          <a:p>
            <a:r>
              <a:rPr lang="en-US" sz="1600" dirty="0">
                <a:latin typeface="Sharp Sans No1 Book" pitchFamily="50" charset="0"/>
                <a:ea typeface="Sharp Sans No1 Book" pitchFamily="50" charset="0"/>
                <a:cs typeface="Sharp Sans No1 Book" pitchFamily="50" charset="0"/>
              </a:rPr>
              <a:t>Suitable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1AF7F5-772D-4721-A15F-CF74D4DA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459" y="1895146"/>
            <a:ext cx="1740095" cy="17436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6810A09-7DFA-4BA3-A18C-74CE1A67854D}"/>
              </a:ext>
            </a:extLst>
          </p:cNvPr>
          <p:cNvSpPr txBox="1"/>
          <p:nvPr/>
        </p:nvSpPr>
        <p:spPr>
          <a:xfrm>
            <a:off x="2677025" y="3716721"/>
            <a:ext cx="3532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harp Sans No1 Book" pitchFamily="50" charset="0"/>
                <a:ea typeface="Sharp Sans No1 Book" pitchFamily="50" charset="0"/>
                <a:cs typeface="Sharp Sans No1 Book" pitchFamily="50" charset="0"/>
              </a:rPr>
              <a:t>David </a:t>
            </a:r>
            <a:r>
              <a:rPr lang="en-US" sz="1600" dirty="0" err="1">
                <a:latin typeface="Sharp Sans No1 Book" pitchFamily="50" charset="0"/>
                <a:ea typeface="Sharp Sans No1 Book" pitchFamily="50" charset="0"/>
                <a:cs typeface="Sharp Sans No1 Book" pitchFamily="50" charset="0"/>
              </a:rPr>
              <a:t>Motherbaugh</a:t>
            </a:r>
            <a:endParaRPr lang="en-US" sz="1600" dirty="0">
              <a:latin typeface="Sharp Sans No1 Book" pitchFamily="50" charset="0"/>
              <a:ea typeface="Sharp Sans No1 Book" pitchFamily="50" charset="0"/>
              <a:cs typeface="Sharp Sans No1 Book" pitchFamily="50" charset="0"/>
            </a:endParaRPr>
          </a:p>
          <a:p>
            <a:r>
              <a:rPr lang="en-US" sz="1600" dirty="0">
                <a:latin typeface="Sharp Sans No1 Book" pitchFamily="50" charset="0"/>
                <a:ea typeface="Sharp Sans No1 Book" pitchFamily="50" charset="0"/>
                <a:cs typeface="Sharp Sans No1 Book" pitchFamily="50" charset="0"/>
              </a:rPr>
              <a:t>Associate Dean</a:t>
            </a:r>
          </a:p>
          <a:p>
            <a:r>
              <a:rPr lang="en-US" sz="1600" dirty="0">
                <a:latin typeface="Sharp Sans No1 Book" pitchFamily="50" charset="0"/>
                <a:ea typeface="Sharp Sans No1 Book" pitchFamily="50" charset="0"/>
                <a:cs typeface="Sharp Sans No1 Book" pitchFamily="50" charset="0"/>
              </a:rPr>
              <a:t>Undergraduate and International</a:t>
            </a:r>
          </a:p>
          <a:p>
            <a:r>
              <a:rPr lang="en-US" sz="1600" dirty="0">
                <a:latin typeface="Sharp Sans No1 Book" pitchFamily="50" charset="0"/>
                <a:ea typeface="Sharp Sans No1 Book" pitchFamily="50" charset="0"/>
                <a:cs typeface="Sharp Sans No1 Book" pitchFamily="50" charset="0"/>
              </a:rPr>
              <a:t>Culverhouse College of Business</a:t>
            </a:r>
          </a:p>
          <a:p>
            <a:r>
              <a:rPr lang="en-US" sz="1600" dirty="0">
                <a:latin typeface="Sharp Sans No1 Book" pitchFamily="50" charset="0"/>
                <a:ea typeface="Sharp Sans No1 Book" pitchFamily="50" charset="0"/>
                <a:cs typeface="Sharp Sans No1 Book" pitchFamily="50" charset="0"/>
              </a:rPr>
              <a:t>University of Alabama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B0D75C-FDCC-4C7B-A5DF-22DA388E3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36" y="1824735"/>
            <a:ext cx="1814050" cy="181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26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01" y="441658"/>
            <a:ext cx="10972800" cy="52550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A8D15E"/>
                </a:solidFill>
              </a:rPr>
              <a:t>FREE GIVEAWAY – Branded app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969" y="2486510"/>
            <a:ext cx="10972800" cy="101950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Comment “App” in the chat </a:t>
            </a:r>
          </a:p>
          <a:p>
            <a:r>
              <a:rPr lang="en-US" b="1" dirty="0"/>
              <a:t>for a branded app to test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805B42-8D1F-4574-A26B-C38311234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35" y="5025362"/>
            <a:ext cx="777152" cy="74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41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Successful Student Adoption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9296" y="1408374"/>
            <a:ext cx="5409461" cy="435133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6E61"/>
                </a:solidFill>
                <a:cs typeface="Arial"/>
              </a:rPr>
              <a:t>Start with a smaller planning team</a:t>
            </a:r>
          </a:p>
          <a:p>
            <a:r>
              <a:rPr lang="en-US" sz="1800" dirty="0">
                <a:solidFill>
                  <a:srgbClr val="006E61"/>
                </a:solidFill>
                <a:cs typeface="Arial"/>
              </a:rPr>
              <a:t>Create a brand that is personalized to your school</a:t>
            </a:r>
            <a:endParaRPr lang="en-US" sz="1800" dirty="0">
              <a:solidFill>
                <a:srgbClr val="006E61"/>
              </a:solidFill>
            </a:endParaRPr>
          </a:p>
          <a:p>
            <a:r>
              <a:rPr lang="en-US" sz="1800" dirty="0">
                <a:solidFill>
                  <a:srgbClr val="006E61"/>
                </a:solidFill>
                <a:cs typeface="Arial"/>
              </a:rPr>
              <a:t>Develop a comprehensive awareness strategy</a:t>
            </a:r>
          </a:p>
          <a:p>
            <a:r>
              <a:rPr lang="en-US" sz="1800" dirty="0">
                <a:solidFill>
                  <a:srgbClr val="006E61"/>
                </a:solidFill>
                <a:cs typeface="Arial"/>
              </a:rPr>
              <a:t>Student value proposition: Engagement = Development</a:t>
            </a:r>
          </a:p>
          <a:p>
            <a:r>
              <a:rPr lang="en-US" sz="1800" dirty="0">
                <a:solidFill>
                  <a:srgbClr val="006E61"/>
                </a:solidFill>
                <a:cs typeface="Arial"/>
              </a:rPr>
              <a:t>Take advantage of momentum. Be ready to scale</a:t>
            </a:r>
          </a:p>
          <a:p>
            <a:r>
              <a:rPr lang="en-US" sz="1800" dirty="0">
                <a:solidFill>
                  <a:srgbClr val="006E61"/>
                </a:solidFill>
                <a:cs typeface="Arial"/>
              </a:rPr>
              <a:t>Created Hype videos for your program</a:t>
            </a:r>
          </a:p>
          <a:p>
            <a:r>
              <a:rPr lang="en-US" sz="1800" dirty="0">
                <a:solidFill>
                  <a:srgbClr val="006E61"/>
                </a:solidFill>
                <a:cs typeface="Arial"/>
              </a:rPr>
              <a:t>Create walk through video for student usage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21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6A2E0D-FB11-47AA-BA30-D747BC326609}"/>
              </a:ext>
            </a:extLst>
          </p:cNvPr>
          <p:cNvSpPr txBox="1">
            <a:spLocks/>
          </p:cNvSpPr>
          <p:nvPr/>
        </p:nvSpPr>
        <p:spPr>
          <a:xfrm>
            <a:off x="6340880" y="1440709"/>
            <a:ext cx="549158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238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6125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6E61"/>
                </a:solidFill>
                <a:cs typeface="Arial"/>
              </a:rPr>
              <a:t>Get buy-in for a faculty support pilot</a:t>
            </a:r>
          </a:p>
          <a:p>
            <a:r>
              <a:rPr lang="en-US" sz="1800" dirty="0">
                <a:solidFill>
                  <a:srgbClr val="006E61"/>
                </a:solidFill>
                <a:cs typeface="Arial"/>
              </a:rPr>
              <a:t>Experience-based incentives are more effective</a:t>
            </a:r>
          </a:p>
          <a:p>
            <a:r>
              <a:rPr lang="en-US" sz="1800" dirty="0">
                <a:solidFill>
                  <a:srgbClr val="006E61"/>
                </a:solidFill>
                <a:cs typeface="Arial"/>
              </a:rPr>
              <a:t>Create a student ambassador program</a:t>
            </a:r>
          </a:p>
          <a:p>
            <a:r>
              <a:rPr lang="en-US" sz="1800" dirty="0">
                <a:solidFill>
                  <a:srgbClr val="006E61"/>
                </a:solidFill>
                <a:cs typeface="Arial"/>
              </a:rPr>
              <a:t>Employer buy-in can sell the value for you</a:t>
            </a:r>
          </a:p>
          <a:p>
            <a:r>
              <a:rPr lang="en-US" sz="1800" dirty="0">
                <a:solidFill>
                  <a:srgbClr val="006E61"/>
                </a:solidFill>
                <a:cs typeface="Arial"/>
              </a:rPr>
              <a:t>Give students options to earn progress. Don't be too prescriptive. </a:t>
            </a:r>
          </a:p>
          <a:p>
            <a:r>
              <a:rPr lang="en-US" sz="1800" dirty="0">
                <a:solidFill>
                  <a:srgbClr val="006E61"/>
                </a:solidFill>
                <a:cs typeface="Arial"/>
              </a:rPr>
              <a:t>Feature engaged students in your periodic newsletter</a:t>
            </a:r>
          </a:p>
          <a:p>
            <a:r>
              <a:rPr lang="en-US" sz="1800" dirty="0">
                <a:solidFill>
                  <a:srgbClr val="006E61"/>
                </a:solidFill>
                <a:cs typeface="Arial"/>
              </a:rPr>
              <a:t>Team-based competitions add a social component</a:t>
            </a:r>
          </a:p>
          <a:p>
            <a:endParaRPr lang="en-US" sz="1400" dirty="0"/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03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E6C30D-5273-4633-BF46-9086EC76E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32" y="1089991"/>
            <a:ext cx="7013536" cy="4678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five pillars of student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54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01" y="441658"/>
            <a:ext cx="10972800" cy="52550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A8D15E"/>
                </a:solidFill>
              </a:rPr>
              <a:t>POLL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969" y="2486510"/>
            <a:ext cx="10972800" cy="1019508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What would you like next from Suitable?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6B96B-1981-414B-97A5-847882D7C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640" y="4584997"/>
            <a:ext cx="871458" cy="8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55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514" y="2305969"/>
            <a:ext cx="10972800" cy="52550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A3D500"/>
                </a:solidFill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1DB9F-4C34-4F9C-B029-2C2496A2C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373" y="4345268"/>
            <a:ext cx="2332937" cy="52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7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Culverhouse College of Business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86463-B030-4F73-A805-F4AD8512A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521" y="1554403"/>
            <a:ext cx="4805778" cy="4351338"/>
          </a:xfrm>
        </p:spPr>
        <p:txBody>
          <a:bodyPr/>
          <a:lstStyle/>
          <a:p>
            <a:r>
              <a:rPr lang="en-US" dirty="0">
                <a:solidFill>
                  <a:srgbClr val="006E61"/>
                </a:solidFill>
              </a:rPr>
              <a:t>8,528 undergraduate students</a:t>
            </a:r>
          </a:p>
          <a:p>
            <a:r>
              <a:rPr lang="en-US" dirty="0">
                <a:solidFill>
                  <a:srgbClr val="006E61"/>
                </a:solidFill>
              </a:rPr>
              <a:t>603 graduate students</a:t>
            </a:r>
          </a:p>
          <a:p>
            <a:r>
              <a:rPr lang="en-US" dirty="0">
                <a:solidFill>
                  <a:srgbClr val="006E61"/>
                </a:solidFill>
              </a:rPr>
              <a:t>U.S. News &amp; World Report Ranked 44th in the nation</a:t>
            </a:r>
          </a:p>
          <a:p>
            <a:r>
              <a:rPr lang="en-US" dirty="0">
                <a:solidFill>
                  <a:srgbClr val="006E61"/>
                </a:solidFill>
              </a:rPr>
              <a:t>U.S. News &amp; World Report Ranked 28</a:t>
            </a:r>
            <a:r>
              <a:rPr lang="en-US" baseline="30000" dirty="0">
                <a:solidFill>
                  <a:srgbClr val="006E61"/>
                </a:solidFill>
              </a:rPr>
              <a:t>th</a:t>
            </a:r>
            <a:r>
              <a:rPr lang="en-US" dirty="0">
                <a:solidFill>
                  <a:srgbClr val="006E61"/>
                </a:solidFill>
              </a:rPr>
              <a:t> among public business schools</a:t>
            </a:r>
          </a:p>
          <a:p>
            <a:r>
              <a:rPr lang="en-US" dirty="0" err="1">
                <a:solidFill>
                  <a:srgbClr val="006E61"/>
                </a:solidFill>
              </a:rPr>
              <a:t>Manderson</a:t>
            </a:r>
            <a:r>
              <a:rPr lang="en-US" dirty="0">
                <a:solidFill>
                  <a:srgbClr val="006E61"/>
                </a:solidFill>
              </a:rPr>
              <a:t> Graduate School of Business MBA ranks 22</a:t>
            </a:r>
            <a:r>
              <a:rPr lang="en-US" baseline="30000" dirty="0">
                <a:solidFill>
                  <a:srgbClr val="006E61"/>
                </a:solidFill>
              </a:rPr>
              <a:t>nd</a:t>
            </a:r>
            <a:r>
              <a:rPr lang="en-US" dirty="0">
                <a:solidFill>
                  <a:srgbClr val="006E61"/>
                </a:solidFill>
              </a:rPr>
              <a:t> among public universities </a:t>
            </a:r>
          </a:p>
        </p:txBody>
      </p:sp>
      <p:pic>
        <p:nvPicPr>
          <p:cNvPr id="1026" name="Picture 2" descr="University of Alabama's business college to celebrate 100 years in 2019 -  Alabama NewsCenter">
            <a:extLst>
              <a:ext uri="{FF2B5EF4-FFF2-40B4-BE49-F238E27FC236}">
                <a16:creationId xmlns:a16="http://schemas.microsoft.com/office/drawing/2014/main" id="{A13ACFAE-B16C-4FF2-AF4D-E24D72F2E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752" y="1721158"/>
            <a:ext cx="6072326" cy="341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609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01" y="441658"/>
            <a:ext cx="10972800" cy="52550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A8D15E"/>
                </a:solidFill>
              </a:rPr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362" y="1359045"/>
            <a:ext cx="10972800" cy="1019508"/>
          </a:xfrm>
        </p:spPr>
        <p:txBody>
          <a:bodyPr>
            <a:normAutofit fontScale="250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Life before UA Business LEAD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Why make a change?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Why technology was necessary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Bridging academics and professional development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Identifying Professional Competencies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Implementing LEAD: Crawl, Walk, Run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How UA Business LEAD impacted Culverhouse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UA Business LEAD app tour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>
                <a:solidFill>
                  <a:srgbClr val="A8D15E"/>
                </a:solidFill>
              </a:rPr>
              <a:t>FREE GIVEAWAY – Branded app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Strategies for successful student adoption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9600" dirty="0"/>
              <a:t>Questions</a:t>
            </a:r>
          </a:p>
          <a:p>
            <a:pPr algn="l"/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528" y="4376690"/>
            <a:ext cx="1491102" cy="177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6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 for this session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70470"/>
            <a:ext cx="871458" cy="880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6" y="3185517"/>
            <a:ext cx="777152" cy="747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6" y="1988149"/>
            <a:ext cx="787188" cy="83432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1E1A7F-2B38-4DB4-AB67-F28C6B9B8376}"/>
              </a:ext>
            </a:extLst>
          </p:cNvPr>
          <p:cNvSpPr txBox="1">
            <a:spLocks/>
          </p:cNvSpPr>
          <p:nvPr/>
        </p:nvSpPr>
        <p:spPr>
          <a:xfrm>
            <a:off x="1481058" y="1988149"/>
            <a:ext cx="9806922" cy="45338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23838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6125" indent="-2301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7900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6E61"/>
                </a:solidFill>
                <a:latin typeface="+mj-lt"/>
              </a:rPr>
              <a:t>Have tangible solutions to incorporate technology within your student professional development</a:t>
            </a:r>
            <a:br>
              <a:rPr lang="en-US" dirty="0">
                <a:solidFill>
                  <a:srgbClr val="006E61"/>
                </a:solidFill>
                <a:latin typeface="+mj-lt"/>
              </a:rPr>
            </a:br>
            <a:r>
              <a:rPr lang="en-US" dirty="0">
                <a:solidFill>
                  <a:srgbClr val="006E61"/>
                </a:solidFill>
                <a:latin typeface="+mj-lt"/>
              </a:rPr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6E61"/>
                </a:solidFill>
                <a:latin typeface="+mj-lt"/>
              </a:rPr>
              <a:t>Implement a competency based framework for your student professional development program</a:t>
            </a:r>
            <a:br>
              <a:rPr lang="en-US" dirty="0">
                <a:solidFill>
                  <a:srgbClr val="006E61"/>
                </a:solidFill>
                <a:latin typeface="+mj-lt"/>
              </a:rPr>
            </a:br>
            <a:endParaRPr lang="en-US" dirty="0">
              <a:solidFill>
                <a:srgbClr val="006E61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6E61"/>
                </a:solidFill>
                <a:latin typeface="+mj-lt"/>
              </a:rPr>
              <a:t>Consider a more intentional approach to your out-of-class experience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2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421" y="1408557"/>
            <a:ext cx="4651512" cy="1225899"/>
          </a:xfrm>
        </p:spPr>
        <p:txBody>
          <a:bodyPr>
            <a:normAutofit/>
          </a:bodyPr>
          <a:lstStyle/>
          <a:p>
            <a:r>
              <a:rPr lang="en-US" sz="2000" dirty="0"/>
              <a:t>A lot of great co-curricular activities happening but…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CD1233-8781-4F82-8767-491F1B238CF1}"/>
              </a:ext>
            </a:extLst>
          </p:cNvPr>
          <p:cNvSpPr txBox="1">
            <a:spLocks/>
          </p:cNvSpPr>
          <p:nvPr/>
        </p:nvSpPr>
        <p:spPr>
          <a:xfrm>
            <a:off x="965421" y="2654258"/>
            <a:ext cx="5683953" cy="3561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3936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93636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93636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6E61"/>
                </a:solidFill>
                <a:latin typeface="+mn-lt"/>
              </a:rPr>
              <a:t>No scalable tracking system</a:t>
            </a:r>
          </a:p>
          <a:p>
            <a:r>
              <a:rPr lang="en-US" dirty="0">
                <a:solidFill>
                  <a:srgbClr val="006E61"/>
                </a:solidFill>
                <a:latin typeface="+mn-lt"/>
              </a:rPr>
              <a:t>Not competency driven</a:t>
            </a:r>
          </a:p>
          <a:p>
            <a:r>
              <a:rPr lang="en-US" dirty="0">
                <a:solidFill>
                  <a:srgbClr val="006E61"/>
                </a:solidFill>
                <a:latin typeface="+mn-lt"/>
              </a:rPr>
              <a:t>No consistent touch points </a:t>
            </a:r>
          </a:p>
          <a:p>
            <a:pPr marL="0" indent="0">
              <a:buNone/>
            </a:pPr>
            <a:endParaRPr lang="en-US" dirty="0">
              <a:solidFill>
                <a:srgbClr val="006E61"/>
              </a:solidFill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C4767D-8772-4AE8-B6D7-96ABEEC77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771" y="1563963"/>
            <a:ext cx="3667125" cy="34385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BC61791-DCF9-4F1C-BDAD-872DE5EB5125}"/>
              </a:ext>
            </a:extLst>
          </p:cNvPr>
          <p:cNvSpPr txBox="1">
            <a:spLocks/>
          </p:cNvSpPr>
          <p:nvPr/>
        </p:nvSpPr>
        <p:spPr>
          <a:xfrm>
            <a:off x="609600" y="3"/>
            <a:ext cx="10972800" cy="122589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Life at Culverhouse before UA Business LEAD</a:t>
            </a:r>
          </a:p>
        </p:txBody>
      </p:sp>
    </p:spTree>
    <p:extLst>
      <p:ext uri="{BB962C8B-B14F-4D97-AF65-F5344CB8AC3E}">
        <p14:creationId xmlns:p14="http://schemas.microsoft.com/office/powerpoint/2010/main" val="87691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01" y="441658"/>
            <a:ext cx="10972800" cy="525508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A8D15E"/>
                </a:solidFill>
              </a:rPr>
              <a:t>POLL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969" y="2486510"/>
            <a:ext cx="10972800" cy="1019508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/>
              <a:t>How is your business school using technology to track professional development?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AA1A6-56E9-44DF-BFA4-119ED9790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35" y="5025362"/>
            <a:ext cx="777152" cy="74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0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make a change?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4E701D-1C1E-486E-BCDE-AE5EC94CBB98}"/>
              </a:ext>
            </a:extLst>
          </p:cNvPr>
          <p:cNvSpPr txBox="1">
            <a:spLocks/>
          </p:cNvSpPr>
          <p:nvPr/>
        </p:nvSpPr>
        <p:spPr>
          <a:xfrm>
            <a:off x="885909" y="1648222"/>
            <a:ext cx="9106230" cy="3561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3936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93636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93636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6E61"/>
                </a:solidFill>
                <a:latin typeface="+mn-lt"/>
              </a:rPr>
              <a:t>Culverhouse wanted to be competency driven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6E61"/>
                </a:solidFill>
                <a:latin typeface="+mn-lt"/>
              </a:rPr>
              <a:t>Corporate feedback showed gaps in professional competencies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6E61"/>
                </a:solidFill>
                <a:latin typeface="+mn-lt"/>
              </a:rPr>
              <a:t>Wanted to implement </a:t>
            </a:r>
            <a:r>
              <a:rPr lang="en-US" dirty="0" err="1">
                <a:solidFill>
                  <a:srgbClr val="006E61"/>
                </a:solidFill>
                <a:latin typeface="+mn-lt"/>
              </a:rPr>
              <a:t>ePortfolios</a:t>
            </a:r>
            <a:r>
              <a:rPr lang="en-US" dirty="0">
                <a:solidFill>
                  <a:srgbClr val="006E61"/>
                </a:solidFill>
                <a:latin typeface="+mn-lt"/>
              </a:rPr>
              <a:t> as a High Impact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6E61"/>
                </a:solidFill>
                <a:latin typeface="+mn-lt"/>
              </a:rPr>
              <a:t>Using paper passports for career competencies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6E61"/>
              </a:solidFill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4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was technology necessary?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51D05-810F-F24D-9D4E-8FDFEBA592E2}" type="slidenum">
              <a:rPr lang="en-US" smtClean="0"/>
              <a:t>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66412F4-B25A-41BE-B32A-A379967155FB}"/>
              </a:ext>
            </a:extLst>
          </p:cNvPr>
          <p:cNvSpPr txBox="1">
            <a:spLocks/>
          </p:cNvSpPr>
          <p:nvPr/>
        </p:nvSpPr>
        <p:spPr>
          <a:xfrm>
            <a:off x="918332" y="1823937"/>
            <a:ext cx="6654262" cy="3561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39363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93636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93636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6E61"/>
                </a:solidFill>
                <a:latin typeface="+mn-lt"/>
              </a:rPr>
              <a:t>Scalable tracking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6E61"/>
                </a:solidFill>
                <a:latin typeface="+mn-lt"/>
              </a:rPr>
              <a:t>Student </a:t>
            </a:r>
            <a:r>
              <a:rPr lang="en-US" dirty="0" err="1">
                <a:solidFill>
                  <a:srgbClr val="006E61"/>
                </a:solidFill>
                <a:latin typeface="+mn-lt"/>
              </a:rPr>
              <a:t>ePortfolios</a:t>
            </a:r>
            <a:endParaRPr lang="en-US" dirty="0">
              <a:solidFill>
                <a:srgbClr val="006E61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6E61"/>
                </a:solidFill>
                <a:latin typeface="+mn-lt"/>
              </a:rPr>
              <a:t>Program assessment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6E61"/>
                </a:solidFill>
                <a:latin typeface="+mn-lt"/>
              </a:rPr>
              <a:t>Recruiter relations</a:t>
            </a:r>
          </a:p>
          <a:p>
            <a:pPr marL="0" indent="0">
              <a:buNone/>
            </a:pPr>
            <a:r>
              <a:rPr lang="en-US" dirty="0">
                <a:latin typeface="+mn-lt"/>
                <a:cs typeface="Arial"/>
              </a:rPr>
              <a:t> </a:t>
            </a:r>
            <a:endParaRPr lang="en-US" dirty="0">
              <a:latin typeface="+mn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D4F5E8-ADB2-48BF-B43B-42197717B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908" y="1045227"/>
            <a:ext cx="2743341" cy="457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84974"/>
      </p:ext>
    </p:extLst>
  </p:cSld>
  <p:clrMapOvr>
    <a:masterClrMapping/>
  </p:clrMapOvr>
</p:sld>
</file>

<file path=ppt/theme/theme1.xml><?xml version="1.0" encoding="utf-8"?>
<a:theme xmlns:a="http://schemas.openxmlformats.org/drawingml/2006/main" name="AACSB">
  <a:themeElements>
    <a:clrScheme name="AACSB-2017-03-14">
      <a:dk1>
        <a:srgbClr val="555659"/>
      </a:dk1>
      <a:lt1>
        <a:srgbClr val="FFFFFF"/>
      </a:lt1>
      <a:dk2>
        <a:srgbClr val="006E61"/>
      </a:dk2>
      <a:lt2>
        <a:srgbClr val="DBD9D6"/>
      </a:lt2>
      <a:accent1>
        <a:srgbClr val="006E61"/>
      </a:accent1>
      <a:accent2>
        <a:srgbClr val="A5D330"/>
      </a:accent2>
      <a:accent3>
        <a:srgbClr val="E75000"/>
      </a:accent3>
      <a:accent4>
        <a:srgbClr val="B3B2B1"/>
      </a:accent4>
      <a:accent5>
        <a:srgbClr val="008FBE"/>
      </a:accent5>
      <a:accent6>
        <a:srgbClr val="3FBFAD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CSB" id="{4639CBD6-7B6E-424F-A4C0-57D062A1A2FA}" vid="{4CEE201E-F0FC-6440-AA88-2BE70E68C5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E72947D3784B4C8BB7707363BD50BF" ma:contentTypeVersion="8" ma:contentTypeDescription="Create a new document." ma:contentTypeScope="" ma:versionID="31a811eab81a6a9e01942484ded063e1">
  <xsd:schema xmlns:xsd="http://www.w3.org/2001/XMLSchema" xmlns:xs="http://www.w3.org/2001/XMLSchema" xmlns:p="http://schemas.microsoft.com/office/2006/metadata/properties" xmlns:ns1="http://schemas.microsoft.com/sharepoint/v3" xmlns:ns2="9ea820e6-655d-4736-b6a0-73bc8ccddd4e" xmlns:ns3="aa1c69a2-6efe-424a-8d54-435ac4952b9a" targetNamespace="http://schemas.microsoft.com/office/2006/metadata/properties" ma:root="true" ma:fieldsID="6a780625297c71ec02eba5b34715d02c" ns1:_="" ns2:_="" ns3:_="">
    <xsd:import namespace="http://schemas.microsoft.com/sharepoint/v3"/>
    <xsd:import namespace="9ea820e6-655d-4736-b6a0-73bc8ccddd4e"/>
    <xsd:import namespace="aa1c69a2-6efe-424a-8d54-435ac4952b9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820e6-655d-4736-b6a0-73bc8ccdd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c69a2-6efe-424a-8d54-435ac4952b9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22DD59-C765-466F-A0BC-2ED0D168DFE5}">
  <ds:schemaRefs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aa1c69a2-6efe-424a-8d54-435ac4952b9a"/>
    <ds:schemaRef ds:uri="9ea820e6-655d-4736-b6a0-73bc8ccddd4e"/>
  </ds:schemaRefs>
</ds:datastoreItem>
</file>

<file path=customXml/itemProps2.xml><?xml version="1.0" encoding="utf-8"?>
<ds:datastoreItem xmlns:ds="http://schemas.openxmlformats.org/officeDocument/2006/customXml" ds:itemID="{E23CED1D-96F0-4CF7-BD1D-7C7C9F6C0D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26B205-2084-46E7-8ADB-41E34E1E4A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a820e6-655d-4736-b6a0-73bc8ccddd4e"/>
    <ds:schemaRef ds:uri="aa1c69a2-6efe-424a-8d54-435ac4952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AACSB</Template>
  <TotalTime>3121</TotalTime>
  <Words>642</Words>
  <Application>Microsoft Office PowerPoint</Application>
  <PresentationFormat>Widescreen</PresentationFormat>
  <Paragraphs>162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Sharp Sans No1 Book</vt:lpstr>
      <vt:lpstr>Tahoma</vt:lpstr>
      <vt:lpstr>Wingdings</vt:lpstr>
      <vt:lpstr>AACSB</vt:lpstr>
      <vt:lpstr>PowerPoint Presentation</vt:lpstr>
      <vt:lpstr>Introductions</vt:lpstr>
      <vt:lpstr>Culverhouse College of Business</vt:lpstr>
      <vt:lpstr>Agenda</vt:lpstr>
      <vt:lpstr>Learning outcomes for this session</vt:lpstr>
      <vt:lpstr>A lot of great co-curricular activities happening but…</vt:lpstr>
      <vt:lpstr>POLL</vt:lpstr>
      <vt:lpstr>Why make a change?</vt:lpstr>
      <vt:lpstr>Why was technology necessary?</vt:lpstr>
      <vt:lpstr>POLL</vt:lpstr>
      <vt:lpstr>Bridging Academics and Professional Development</vt:lpstr>
      <vt:lpstr>Identifying UA Business LEAD Competencies</vt:lpstr>
      <vt:lpstr>UA Business LEAD: Crawl, Walk, Run</vt:lpstr>
      <vt:lpstr>How UA Business LEAD impacted Culverhouse</vt:lpstr>
      <vt:lpstr>Tour of UA Business LEAD</vt:lpstr>
      <vt:lpstr>Mobile Scorecard and Push Notifications</vt:lpstr>
      <vt:lpstr>Achievements and Upcoming Events</vt:lpstr>
      <vt:lpstr>Student Communication Capabilities</vt:lpstr>
      <vt:lpstr>Real Time Engagement Analytics</vt:lpstr>
      <vt:lpstr>FREE GIVEAWAY – Branded app</vt:lpstr>
      <vt:lpstr>Strategies for Successful Student Adoption</vt:lpstr>
      <vt:lpstr>The five pillars of student development</vt:lpstr>
      <vt:lpstr>POLL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Kelly</dc:creator>
  <cp:lastModifiedBy>Sean Carson</cp:lastModifiedBy>
  <cp:revision>117</cp:revision>
  <dcterms:created xsi:type="dcterms:W3CDTF">2017-03-14T20:46:17Z</dcterms:created>
  <dcterms:modified xsi:type="dcterms:W3CDTF">2021-04-14T22:35:09Z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0x01010013E72947D3784B4C8BB7707363BD50BF</vt:lpwstr>
  </property>
</Properties>
</file>