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32"/>
  </p:notesMasterIdLst>
  <p:sldIdLst>
    <p:sldId id="257" r:id="rId5"/>
    <p:sldId id="261" r:id="rId6"/>
    <p:sldId id="271" r:id="rId7"/>
    <p:sldId id="260" r:id="rId8"/>
    <p:sldId id="268" r:id="rId9"/>
    <p:sldId id="292" r:id="rId10"/>
    <p:sldId id="293" r:id="rId11"/>
    <p:sldId id="274" r:id="rId12"/>
    <p:sldId id="275" r:id="rId13"/>
    <p:sldId id="294" r:id="rId14"/>
    <p:sldId id="277" r:id="rId15"/>
    <p:sldId id="276" r:id="rId16"/>
    <p:sldId id="278" r:id="rId17"/>
    <p:sldId id="280" r:id="rId18"/>
    <p:sldId id="25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5" r:id="rId30"/>
    <p:sldId id="29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500"/>
    <a:srgbClr val="006E61"/>
    <a:srgbClr val="A8D15E"/>
    <a:srgbClr val="005395"/>
    <a:srgbClr val="EF4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7"/>
    <p:restoredTop sz="94650"/>
  </p:normalViewPr>
  <p:slideViewPr>
    <p:cSldViewPr snapToGrid="0" snapToObjects="1">
      <p:cViewPr varScale="1">
        <p:scale>
          <a:sx n="108" d="100"/>
          <a:sy n="108" d="100"/>
        </p:scale>
        <p:origin x="69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22502-ADDB-FA4C-83D1-5AE6E589568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4FC05-F5D6-CF42-BED3-D01242C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22365"/>
            <a:ext cx="5486400" cy="266489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3957853"/>
            <a:ext cx="6596417" cy="1299949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35255"/>
            <a:ext cx="1676400" cy="867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22365"/>
            <a:ext cx="5486400" cy="266489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3957853"/>
            <a:ext cx="6596417" cy="1299949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35255"/>
            <a:ext cx="1676400" cy="86770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22365"/>
            <a:ext cx="5486400" cy="266489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3957853"/>
            <a:ext cx="6596417" cy="1299949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51464"/>
            <a:ext cx="1676400" cy="86770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825625"/>
            <a:ext cx="9144000" cy="4351338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89960"/>
            <a:ext cx="10972800" cy="113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709742"/>
            <a:ext cx="10737851" cy="1852327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637131"/>
            <a:ext cx="10737851" cy="245252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51D05-810F-F24D-9D4E-8FDFEBA59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cep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9742"/>
            <a:ext cx="10972800" cy="329898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070143"/>
            <a:ext cx="10972800" cy="1019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"/>
            <a:ext cx="10972800" cy="12258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3559" y="6176966"/>
            <a:ext cx="1130861" cy="1560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2615" y="6176963"/>
            <a:ext cx="6926773" cy="1560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78592" y="6176966"/>
            <a:ext cx="803809" cy="1560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43851D05-810F-F24D-9D4E-8FDFEBA59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0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600"/>
        </a:spcBef>
        <a:buFont typeface="Wingdings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23838" algn="l" defTabSz="914400" rtl="0" eaLnBrk="1" latinLnBrk="0" hangingPunct="1">
        <a:lnSpc>
          <a:spcPct val="100000"/>
        </a:lnSpc>
        <a:spcBef>
          <a:spcPts val="900"/>
        </a:spcBef>
        <a:buFont typeface="Wingdings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46125" indent="-230188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225425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2160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384" userDrawn="1">
          <p15:clr>
            <a:srgbClr val="F26B43"/>
          </p15:clr>
        </p15:guide>
        <p15:guide id="11" pos="7296" userDrawn="1">
          <p15:clr>
            <a:srgbClr val="F26B43"/>
          </p15:clr>
        </p15:guide>
        <p15:guide id="12" orient="horz" pos="1152" userDrawn="1">
          <p15:clr>
            <a:srgbClr val="F26B43"/>
          </p15:clr>
        </p15:guide>
        <p15:guide id="13" pos="4032" userDrawn="1">
          <p15:clr>
            <a:srgbClr val="F26B43"/>
          </p15:clr>
        </p15:guide>
        <p15:guide id="14" pos="3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0</a:t>
            </a:r>
            <a:r>
              <a:rPr lang="en-US" dirty="0"/>
              <a:t>2</a:t>
            </a:r>
            <a:r>
              <a:rPr lang="hr-HR" dirty="0"/>
              <a:t>.</a:t>
            </a:r>
            <a:r>
              <a:rPr lang="en-US" dirty="0"/>
              <a:t>18</a:t>
            </a:r>
            <a:r>
              <a:rPr lang="hr-HR" dirty="0"/>
              <a:t>.20</a:t>
            </a:r>
            <a:r>
              <a:rPr lang="en-US" dirty="0"/>
              <a:t>21</a:t>
            </a:r>
            <a:endParaRPr lang="hr-HR" dirty="0"/>
          </a:p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C6B9606-4FA3-4F67-984A-165C4FFB3D8C}"/>
              </a:ext>
            </a:extLst>
          </p:cNvPr>
          <p:cNvSpPr txBox="1">
            <a:spLocks/>
          </p:cNvSpPr>
          <p:nvPr/>
        </p:nvSpPr>
        <p:spPr>
          <a:xfrm>
            <a:off x="609601" y="1217499"/>
            <a:ext cx="6596417" cy="26648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Enhancing Experiential Learning and Competency Development using Technology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4A7164-7AE5-4C8C-AF99-DFFF0F324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419" y="5787742"/>
            <a:ext cx="2048523" cy="4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3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01" y="441658"/>
            <a:ext cx="10972800" cy="52550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A8D15E"/>
                </a:solidFill>
              </a:rPr>
              <a:t>POLL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969" y="2486510"/>
            <a:ext cx="10972800" cy="101950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How is your business school using competencies to unify programming?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2710D-B113-4EA0-946B-9FBD16189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75" y="4790433"/>
            <a:ext cx="787188" cy="83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1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Gator Ready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374"/>
            <a:ext cx="11342704" cy="722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Combined Heavener Vision Statement with NACE Career Readiness Competencies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174FD-9D57-4074-A0E2-BFC104D89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7" y="2101006"/>
            <a:ext cx="11001462" cy="344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4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73680C1D-8CD3-4E8C-A320-9884D049E9D2}"/>
              </a:ext>
            </a:extLst>
          </p:cNvPr>
          <p:cNvSpPr/>
          <p:nvPr/>
        </p:nvSpPr>
        <p:spPr>
          <a:xfrm>
            <a:off x="2902998" y="1633491"/>
            <a:ext cx="6640497" cy="3675356"/>
          </a:xfrm>
          <a:prstGeom prst="ellipse">
            <a:avLst/>
          </a:prstGeom>
          <a:noFill/>
          <a:ln w="76200">
            <a:solidFill>
              <a:srgbClr val="EF4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5D9C8B-A0B1-4D21-AB31-4AC9F0E77AEC}"/>
              </a:ext>
            </a:extLst>
          </p:cNvPr>
          <p:cNvSpPr/>
          <p:nvPr/>
        </p:nvSpPr>
        <p:spPr>
          <a:xfrm>
            <a:off x="3251636" y="2108923"/>
            <a:ext cx="2725274" cy="265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DCCCA3-8211-404A-B3EE-C88636C04058}"/>
              </a:ext>
            </a:extLst>
          </p:cNvPr>
          <p:cNvSpPr/>
          <p:nvPr/>
        </p:nvSpPr>
        <p:spPr>
          <a:xfrm>
            <a:off x="6495412" y="2102265"/>
            <a:ext cx="2725274" cy="265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Student Engagement and Career Readiness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8C69B-1462-490C-81DC-A00A6EF8F11B}"/>
              </a:ext>
            </a:extLst>
          </p:cNvPr>
          <p:cNvSpPr txBox="1"/>
          <p:nvPr/>
        </p:nvSpPr>
        <p:spPr>
          <a:xfrm>
            <a:off x="3657928" y="3159866"/>
            <a:ext cx="191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STUDENT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C3270-A5D8-40E9-A3FC-D2A229303BD6}"/>
              </a:ext>
            </a:extLst>
          </p:cNvPr>
          <p:cNvSpPr txBox="1"/>
          <p:nvPr/>
        </p:nvSpPr>
        <p:spPr>
          <a:xfrm>
            <a:off x="6901704" y="3140198"/>
            <a:ext cx="1912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CAREER READINESS</a:t>
            </a:r>
          </a:p>
        </p:txBody>
      </p:sp>
      <p:pic>
        <p:nvPicPr>
          <p:cNvPr id="12" name="Picture 2" descr="program logo">
            <a:extLst>
              <a:ext uri="{FF2B5EF4-FFF2-40B4-BE49-F238E27FC236}">
                <a16:creationId xmlns:a16="http://schemas.microsoft.com/office/drawing/2014/main" id="{E2316024-C688-4217-9931-CF6DEF220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07" y="2828050"/>
            <a:ext cx="1201899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BDB50A-906E-4ACC-9BB2-955B5A23DD7B}"/>
              </a:ext>
            </a:extLst>
          </p:cNvPr>
          <p:cNvSpPr txBox="1"/>
          <p:nvPr/>
        </p:nvSpPr>
        <p:spPr>
          <a:xfrm>
            <a:off x="5570618" y="1782415"/>
            <a:ext cx="130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5395"/>
                </a:solidFill>
              </a:rPr>
              <a:t>GATOR READY</a:t>
            </a:r>
          </a:p>
        </p:txBody>
      </p:sp>
    </p:spTree>
    <p:extLst>
      <p:ext uri="{BB962C8B-B14F-4D97-AF65-F5344CB8AC3E}">
        <p14:creationId xmlns:p14="http://schemas.microsoft.com/office/powerpoint/2010/main" val="341190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Personalizing the Student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296" y="1408374"/>
            <a:ext cx="9635232" cy="4351338"/>
          </a:xfrm>
        </p:spPr>
        <p:txBody>
          <a:bodyPr>
            <a:normAutofit/>
          </a:bodyPr>
          <a:lstStyle/>
          <a:p>
            <a:r>
              <a:rPr lang="en-US" dirty="0"/>
              <a:t>Student leadership pathway (top 20%)</a:t>
            </a:r>
          </a:p>
          <a:p>
            <a:r>
              <a:rPr lang="en-US" dirty="0"/>
              <a:t>Gator Ready pathway (middle 60%)</a:t>
            </a:r>
          </a:p>
          <a:p>
            <a:r>
              <a:rPr lang="en-US" dirty="0"/>
              <a:t>Program logo, branding and colors</a:t>
            </a:r>
          </a:p>
          <a:p>
            <a:r>
              <a:rPr lang="en-US" dirty="0"/>
              <a:t>Digital Badge Images</a:t>
            </a:r>
          </a:p>
          <a:p>
            <a:r>
              <a:rPr lang="en-US" dirty="0"/>
              <a:t>“Choose your own adventure” approach</a:t>
            </a:r>
          </a:p>
          <a:p>
            <a:r>
              <a:rPr lang="en-US" dirty="0"/>
              <a:t>Combination of both synchronous and asynchronous programming</a:t>
            </a:r>
          </a:p>
          <a:p>
            <a:pPr lvl="2"/>
            <a:r>
              <a:rPr lang="en-US" dirty="0"/>
              <a:t>i.e. Live Events vs. LinkedIn Learning Modules</a:t>
            </a:r>
          </a:p>
          <a:p>
            <a:r>
              <a:rPr lang="en-US" dirty="0"/>
              <a:t>Custom student groupings: Cohort, Major, Minor, Student Org, Heavener Leaders Sequence, Heavener Events</a:t>
            </a:r>
          </a:p>
          <a:p>
            <a:pPr lvl="2"/>
            <a:r>
              <a:rPr lang="en-US" dirty="0"/>
              <a:t>Groupings aid Heavener with detailed reporting and analytics as well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C805DE-533F-42D9-A8DE-6682501D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57" y="752475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60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Gator Ready impacted Heavener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296" y="1408374"/>
            <a:ext cx="9635232" cy="4351338"/>
          </a:xfrm>
        </p:spPr>
        <p:txBody>
          <a:bodyPr>
            <a:normAutofit/>
          </a:bodyPr>
          <a:lstStyle/>
          <a:p>
            <a:r>
              <a:rPr lang="en-US" dirty="0"/>
              <a:t>Real time participation and assessment data</a:t>
            </a:r>
          </a:p>
          <a:p>
            <a:r>
              <a:rPr lang="en-US" dirty="0"/>
              <a:t>Culture change in the business school</a:t>
            </a:r>
          </a:p>
          <a:p>
            <a:r>
              <a:rPr lang="en-US" dirty="0"/>
              <a:t>Opened up the playing field for more students (more awareness)</a:t>
            </a:r>
          </a:p>
          <a:p>
            <a:r>
              <a:rPr lang="en-US" dirty="0"/>
              <a:t>Competency-based model creates consistency</a:t>
            </a:r>
          </a:p>
          <a:p>
            <a:pPr lvl="2"/>
            <a:r>
              <a:rPr lang="en-US" dirty="0"/>
              <a:t>Aligning program objectives with competencies</a:t>
            </a:r>
          </a:p>
          <a:p>
            <a:r>
              <a:rPr lang="en-US" dirty="0"/>
              <a:t>Mobile app engagement – “meeting students where they are”</a:t>
            </a:r>
          </a:p>
          <a:p>
            <a:r>
              <a:rPr lang="en-US" dirty="0"/>
              <a:t>Made student engagement during COVID much easier</a:t>
            </a:r>
          </a:p>
          <a:p>
            <a:r>
              <a:rPr lang="en-US" dirty="0"/>
              <a:t>Created experiential activities to satisfy internship requirement for cancelled internships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5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of Gator 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program logo">
            <a:extLst>
              <a:ext uri="{FF2B5EF4-FFF2-40B4-BE49-F238E27FC236}">
                <a16:creationId xmlns:a16="http://schemas.microsoft.com/office/drawing/2014/main" id="{D1ECF5E0-ADBB-4DA8-B2B3-41CB07D7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87" y="2215256"/>
            <a:ext cx="2352583" cy="235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0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740"/>
            <a:ext cx="10972800" cy="1225899"/>
          </a:xfrm>
        </p:spPr>
        <p:txBody>
          <a:bodyPr/>
          <a:lstStyle/>
          <a:p>
            <a:pPr algn="ctr"/>
            <a:r>
              <a:rPr lang="en-US" dirty="0"/>
              <a:t>Dashboard and Mobile Scorecard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AF529C-0D1E-4169-A634-CCC8AAA48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30" y="1131394"/>
            <a:ext cx="2743341" cy="4572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0E24E-5DF3-4318-AD5B-29E844F4B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31" y="1131394"/>
            <a:ext cx="2743341" cy="45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63982"/>
            <a:ext cx="10972800" cy="1225899"/>
          </a:xfrm>
        </p:spPr>
        <p:txBody>
          <a:bodyPr/>
          <a:lstStyle/>
          <a:p>
            <a:pPr algn="ctr"/>
            <a:r>
              <a:rPr lang="en-US" dirty="0"/>
              <a:t>Push Notifications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6233D-3791-4312-98CB-510F2D319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32" y="1184657"/>
            <a:ext cx="2743341" cy="4572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6D9789-AD8F-456E-92E5-6489028FA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29" y="1184656"/>
            <a:ext cx="2743341" cy="45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48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72863"/>
            <a:ext cx="10972800" cy="1225899"/>
          </a:xfrm>
        </p:spPr>
        <p:txBody>
          <a:bodyPr/>
          <a:lstStyle/>
          <a:p>
            <a:pPr algn="ctr"/>
            <a:r>
              <a:rPr lang="en-US" dirty="0"/>
              <a:t>Achievements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E73B1D3-B2F1-4E10-A1BD-2C4DC2902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22" y="1225902"/>
            <a:ext cx="2743341" cy="457223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CDC269-3DC5-491C-8171-461B4FA10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63" y="1225902"/>
            <a:ext cx="2743341" cy="4572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2AE1B5-694E-4E92-8AA8-944B37E01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04" y="1225902"/>
            <a:ext cx="2743341" cy="45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90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Gator Ready Digital Badge Branding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D48701D-D8C9-494B-A391-9C5DAE8F3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24" y="170557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BCA7CE4-39D9-4F75-9AAA-E572BA1E7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16" y="1705577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16EC2C3-4E15-4E82-83CA-4FAC1B48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65" y="170557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B4EDFDA7-FE2E-47E0-8552-99D96E39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14" y="1705577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DB6FBED0-2EF9-4FCE-B512-FA4593DC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65" y="1705577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8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Introductions</a:t>
            </a:r>
            <a:endParaRPr lang="en-US" sz="24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F5272-B2DC-48EA-AA45-20CAA87E5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41" y="1622063"/>
            <a:ext cx="2704357" cy="2704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D9EE7-72F2-4C71-AA65-BFD762FEB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9049" y="1777564"/>
            <a:ext cx="2704357" cy="2548856"/>
          </a:xfrm>
          <a:prstGeom prst="ellipse">
            <a:avLst/>
          </a:prstGeom>
          <a:ln w="76200" cap="sq">
            <a:solidFill>
              <a:srgbClr val="C7C8CA"/>
            </a:solidFill>
            <a:prstDash val="solid"/>
            <a:miter lim="800000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ED1EDF-42F6-429B-836F-B24D81051987}"/>
              </a:ext>
            </a:extLst>
          </p:cNvPr>
          <p:cNvSpPr txBox="1"/>
          <p:nvPr/>
        </p:nvSpPr>
        <p:spPr>
          <a:xfrm>
            <a:off x="2693041" y="4404419"/>
            <a:ext cx="4229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Catherine Coe</a:t>
            </a:r>
          </a:p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Director of Online Programs and Enrollment Management</a:t>
            </a:r>
          </a:p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Warrington College of Business</a:t>
            </a:r>
          </a:p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University of Florida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E3B61-E399-4D95-9904-7852DD896ADE}"/>
              </a:ext>
            </a:extLst>
          </p:cNvPr>
          <p:cNvSpPr txBox="1"/>
          <p:nvPr/>
        </p:nvSpPr>
        <p:spPr>
          <a:xfrm>
            <a:off x="7009049" y="4408797"/>
            <a:ext cx="4229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Sean Carson</a:t>
            </a:r>
          </a:p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Vice President </a:t>
            </a:r>
          </a:p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University Partnerships</a:t>
            </a:r>
          </a:p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Suitable</a:t>
            </a:r>
          </a:p>
        </p:txBody>
      </p:sp>
    </p:spTree>
    <p:extLst>
      <p:ext uri="{BB962C8B-B14F-4D97-AF65-F5344CB8AC3E}">
        <p14:creationId xmlns:p14="http://schemas.microsoft.com/office/powerpoint/2010/main" val="186122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76" y="-355451"/>
            <a:ext cx="10972800" cy="1225899"/>
          </a:xfrm>
        </p:spPr>
        <p:txBody>
          <a:bodyPr/>
          <a:lstStyle/>
          <a:p>
            <a:pPr algn="ctr"/>
            <a:r>
              <a:rPr lang="en-US" dirty="0"/>
              <a:t>Activities, Upcoming Events, Leaderboard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343892-A3D3-4713-9B4B-A106FE64F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03" y="1237590"/>
            <a:ext cx="2743341" cy="4572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193365-8CB3-4B23-B6D7-FD2B94D89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44" y="1237589"/>
            <a:ext cx="2743341" cy="45722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CECE65-A17E-4656-BBC7-C9A1ED5D0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85" y="1237589"/>
            <a:ext cx="2743341" cy="45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60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76" y="-355451"/>
            <a:ext cx="10972800" cy="1225899"/>
          </a:xfrm>
        </p:spPr>
        <p:txBody>
          <a:bodyPr/>
          <a:lstStyle/>
          <a:p>
            <a:pPr algn="ctr"/>
            <a:r>
              <a:rPr lang="en-US" dirty="0"/>
              <a:t>Give Credit Capabilities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21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CCC314-9C15-47BA-94C9-49250211F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908" y="977850"/>
            <a:ext cx="5553804" cy="509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7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76" y="-355451"/>
            <a:ext cx="10972800" cy="1225899"/>
          </a:xfrm>
        </p:spPr>
        <p:txBody>
          <a:bodyPr/>
          <a:lstStyle/>
          <a:p>
            <a:pPr algn="ctr"/>
            <a:r>
              <a:rPr lang="en-US" dirty="0"/>
              <a:t>Student Communication Capabilities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5DFE0-BE8A-482C-B6AB-B0001773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66" y="1034873"/>
            <a:ext cx="9940526" cy="47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77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76" y="-355451"/>
            <a:ext cx="10972800" cy="1225899"/>
          </a:xfrm>
        </p:spPr>
        <p:txBody>
          <a:bodyPr/>
          <a:lstStyle/>
          <a:p>
            <a:pPr algn="ctr"/>
            <a:r>
              <a:rPr lang="en-US" dirty="0"/>
              <a:t>Real Time Engagement Analytics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964BB-F986-4029-8154-A43191ED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094" y="931933"/>
            <a:ext cx="5901474" cy="52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5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E6C30D-5273-4633-BF46-9086EC76E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996" y="3256862"/>
            <a:ext cx="4612007" cy="3076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Successful Student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296" y="1408374"/>
            <a:ext cx="5409461" cy="435133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+mn-lt"/>
                <a:cs typeface="Arial"/>
              </a:rPr>
              <a:t>Start with a smaller planning team</a:t>
            </a:r>
          </a:p>
          <a:p>
            <a:r>
              <a:rPr lang="en-US" sz="1400" dirty="0">
                <a:latin typeface="+mn-lt"/>
                <a:cs typeface="Arial"/>
              </a:rPr>
              <a:t>Create a brand that is personalized to your school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  <a:cs typeface="Arial"/>
              </a:rPr>
              <a:t>Develop a comprehensive awareness strategy</a:t>
            </a:r>
          </a:p>
          <a:p>
            <a:r>
              <a:rPr lang="en-US" sz="1400" dirty="0">
                <a:latin typeface="+mn-lt"/>
                <a:cs typeface="Arial"/>
              </a:rPr>
              <a:t>Student value proposition: Engagement = Development</a:t>
            </a:r>
          </a:p>
          <a:p>
            <a:r>
              <a:rPr lang="en-US" sz="1400" dirty="0">
                <a:latin typeface="+mn-lt"/>
                <a:cs typeface="Arial"/>
              </a:rPr>
              <a:t>Take advantage of momentum. Be ready to scale</a:t>
            </a:r>
          </a:p>
          <a:p>
            <a:r>
              <a:rPr lang="en-US" sz="1400" dirty="0">
                <a:latin typeface="+mn-lt"/>
                <a:cs typeface="Arial"/>
              </a:rPr>
              <a:t>Created Hype videos for your program</a:t>
            </a:r>
          </a:p>
          <a:p>
            <a:r>
              <a:rPr lang="en-US" sz="1400" dirty="0">
                <a:latin typeface="+mn-lt"/>
                <a:cs typeface="Arial"/>
              </a:rPr>
              <a:t>Create walk through video for student usage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24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6A2E0D-FB11-47AA-BA30-D747BC326609}"/>
              </a:ext>
            </a:extLst>
          </p:cNvPr>
          <p:cNvSpPr txBox="1">
            <a:spLocks/>
          </p:cNvSpPr>
          <p:nvPr/>
        </p:nvSpPr>
        <p:spPr>
          <a:xfrm>
            <a:off x="6340880" y="1440709"/>
            <a:ext cx="549158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238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612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cs typeface="Arial"/>
              </a:rPr>
              <a:t>Get buy-in for a faculty support pilot</a:t>
            </a:r>
          </a:p>
          <a:p>
            <a:r>
              <a:rPr lang="en-US" sz="1400" dirty="0">
                <a:cs typeface="Arial"/>
              </a:rPr>
              <a:t>Experience-based incentives are more effective</a:t>
            </a:r>
          </a:p>
          <a:p>
            <a:r>
              <a:rPr lang="en-US" sz="1400" dirty="0">
                <a:cs typeface="Arial"/>
              </a:rPr>
              <a:t>Create a student ambassador program</a:t>
            </a:r>
          </a:p>
          <a:p>
            <a:r>
              <a:rPr lang="en-US" sz="1400" dirty="0">
                <a:cs typeface="Arial"/>
              </a:rPr>
              <a:t>Employer buy-in can sell the value for you</a:t>
            </a:r>
          </a:p>
          <a:p>
            <a:r>
              <a:rPr lang="en-US" sz="1400" dirty="0">
                <a:cs typeface="Arial"/>
              </a:rPr>
              <a:t>Give students options to earn progress. Don't be too prescriptive. </a:t>
            </a:r>
          </a:p>
          <a:p>
            <a:r>
              <a:rPr lang="en-US" sz="1400" dirty="0">
                <a:cs typeface="Arial"/>
              </a:rPr>
              <a:t>Feature engaged students in your periodic newsletter</a:t>
            </a:r>
          </a:p>
          <a:p>
            <a:r>
              <a:rPr lang="en-US" sz="1400" dirty="0">
                <a:latin typeface="+mn-lt"/>
                <a:cs typeface="Arial"/>
              </a:rPr>
              <a:t>Team-based competitions add a social component</a:t>
            </a:r>
          </a:p>
          <a:p>
            <a:endParaRPr lang="en-US" sz="1400" dirty="0"/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03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 for Gator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296" y="1408374"/>
            <a:ext cx="9635232" cy="4351338"/>
          </a:xfrm>
        </p:spPr>
        <p:txBody>
          <a:bodyPr>
            <a:normAutofit/>
          </a:bodyPr>
          <a:lstStyle/>
          <a:p>
            <a:r>
              <a:rPr lang="en-US" dirty="0"/>
              <a:t>Tie Competencies into course work</a:t>
            </a:r>
          </a:p>
          <a:p>
            <a:r>
              <a:rPr lang="en-US" dirty="0"/>
              <a:t>Mapping competencies to employment opportunities</a:t>
            </a:r>
          </a:p>
          <a:p>
            <a:r>
              <a:rPr lang="en-US" dirty="0"/>
              <a:t>Using Gator Ready scores as gateway to career events</a:t>
            </a:r>
          </a:p>
          <a:p>
            <a:r>
              <a:rPr lang="en-US" dirty="0"/>
              <a:t>Program evaluation and assessment using Gator Ready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2" descr="program logo">
            <a:extLst>
              <a:ext uri="{FF2B5EF4-FFF2-40B4-BE49-F238E27FC236}">
                <a16:creationId xmlns:a16="http://schemas.microsoft.com/office/drawing/2014/main" id="{A5BE90EC-64FD-4E38-94F6-D64C5CCDF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15" y="3584043"/>
            <a:ext cx="2050969" cy="20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5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01" y="441658"/>
            <a:ext cx="10972800" cy="52550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A8D15E"/>
                </a:solidFill>
              </a:rPr>
              <a:t>POLL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969" y="2486510"/>
            <a:ext cx="10972800" cy="101950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What would you like next from Suitable?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6B96B-1981-414B-97A5-847882D7C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640" y="4584997"/>
            <a:ext cx="871458" cy="8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41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514" y="2305969"/>
            <a:ext cx="10972800" cy="52550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A3D500"/>
                </a:solidFill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1DB9F-4C34-4F9C-B029-2C2496A2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191" y="4345268"/>
            <a:ext cx="2332937" cy="525508"/>
          </a:xfrm>
          <a:prstGeom prst="rect">
            <a:avLst/>
          </a:prstGeom>
        </p:spPr>
      </p:pic>
      <p:pic>
        <p:nvPicPr>
          <p:cNvPr id="6" name="Picture 2" descr="program logo">
            <a:extLst>
              <a:ext uri="{FF2B5EF4-FFF2-40B4-BE49-F238E27FC236}">
                <a16:creationId xmlns:a16="http://schemas.microsoft.com/office/drawing/2014/main" id="{5E89EA4C-75F8-425A-A660-9CE093A6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54" y="4026524"/>
            <a:ext cx="1001809" cy="10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7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Heavener School of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296" y="1408374"/>
            <a:ext cx="4956700" cy="4351338"/>
          </a:xfrm>
        </p:spPr>
        <p:txBody>
          <a:bodyPr>
            <a:normAutofit/>
          </a:bodyPr>
          <a:lstStyle/>
          <a:p>
            <a:pPr lvl="1"/>
            <a:r>
              <a:rPr lang="en-US" b="0" i="0" dirty="0">
                <a:effectLst/>
                <a:latin typeface="Quadon-Regular"/>
              </a:rPr>
              <a:t>Heavener offers bachelor’s degrees in Finance, General Business, Management, Information Systems &amp; Operations Management, and Marketing</a:t>
            </a:r>
          </a:p>
          <a:p>
            <a:pPr lvl="1"/>
            <a:r>
              <a:rPr lang="en-US" dirty="0">
                <a:latin typeface="Quadon-Regular"/>
              </a:rPr>
              <a:t>More than 4,500 students enrolled</a:t>
            </a:r>
          </a:p>
          <a:p>
            <a:pPr lvl="1"/>
            <a:r>
              <a:rPr lang="en-US" dirty="0">
                <a:latin typeface="Quadon-Regular"/>
              </a:rPr>
              <a:t>U.S. News &amp; World Report Number: 1 Online Business Bachelor Degree</a:t>
            </a:r>
          </a:p>
          <a:p>
            <a:pPr lvl="1"/>
            <a:r>
              <a:rPr lang="en-US" dirty="0">
                <a:latin typeface="Quadon-Regular"/>
              </a:rPr>
              <a:t>50% of Heavener students graduate with an international experience</a:t>
            </a:r>
          </a:p>
          <a:p>
            <a:pPr lvl="1"/>
            <a:r>
              <a:rPr lang="en-US" dirty="0">
                <a:latin typeface="Quadon-Regular"/>
              </a:rPr>
              <a:t>U.S. News &amp; World Report Top 15 U.S. Publics: 2020 Best Undergraduate Business Programs</a:t>
            </a:r>
          </a:p>
          <a:p>
            <a:pPr marL="635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3</a:t>
            </a:fld>
            <a:endParaRPr lang="en-US"/>
          </a:p>
        </p:txBody>
      </p:sp>
      <p:pic>
        <p:nvPicPr>
          <p:cNvPr id="1028" name="Picture 4" descr="Image result for heavener school of business">
            <a:extLst>
              <a:ext uri="{FF2B5EF4-FFF2-40B4-BE49-F238E27FC236}">
                <a16:creationId xmlns:a16="http://schemas.microsoft.com/office/drawing/2014/main" id="{42244C47-430C-4CE7-8FBE-91BB8ED84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90" y="1857175"/>
            <a:ext cx="5588711" cy="31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0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01" y="441658"/>
            <a:ext cx="10972800" cy="52550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A8D15E"/>
                </a:solidFill>
              </a:rPr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362" y="1359045"/>
            <a:ext cx="10972800" cy="1019508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Life before Gator Ready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Why make a change?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Why technology was necessary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Identifying Professional Competencies for Gator Ready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Bridging Student Engagement and Career Readiness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Personalizing the Student Experience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How Gator Ready impacted Heavener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Gator Ready app tour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Strategies for successful student adoption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Future Plans for Gator Ready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Questions</a:t>
            </a:r>
          </a:p>
          <a:p>
            <a:pPr algn="l"/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528" y="4376690"/>
            <a:ext cx="1491102" cy="177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 for this session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55060"/>
            <a:ext cx="871458" cy="880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70108"/>
            <a:ext cx="777152" cy="747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98658"/>
            <a:ext cx="787188" cy="8343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47516" y="1736173"/>
            <a:ext cx="9167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Learn how to unify your student engagement and career readiness programming</a:t>
            </a: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516" y="2943095"/>
            <a:ext cx="10034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Learn how to leverage technology in order to track your students’ co-curricular and experiential learning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47516" y="4255060"/>
            <a:ext cx="10117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Learn how to personalize and gamify your student experience to increase 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191182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at Heavener before Gator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296" y="1408374"/>
            <a:ext cx="9635232" cy="4351338"/>
          </a:xfrm>
        </p:spPr>
        <p:txBody>
          <a:bodyPr>
            <a:normAutofit/>
          </a:bodyPr>
          <a:lstStyle/>
          <a:p>
            <a:r>
              <a:rPr lang="en-US" dirty="0"/>
              <a:t>Numerous programs in place for students outside of the classroom</a:t>
            </a:r>
          </a:p>
          <a:p>
            <a:r>
              <a:rPr lang="en-US" dirty="0"/>
              <a:t>‘Student Engagement’ and ‘Career Development’ not connected</a:t>
            </a:r>
          </a:p>
          <a:p>
            <a:r>
              <a:rPr lang="en-US" dirty="0"/>
              <a:t>Student leaders were highly engaged</a:t>
            </a:r>
          </a:p>
          <a:p>
            <a:r>
              <a:rPr lang="en-US" dirty="0"/>
              <a:t>No formal approach to the assessment of competency development</a:t>
            </a:r>
          </a:p>
          <a:p>
            <a:r>
              <a:rPr lang="en-US" dirty="0"/>
              <a:t>No technology in place to track student participation</a:t>
            </a:r>
          </a:p>
          <a:p>
            <a:r>
              <a:rPr lang="en-US" dirty="0"/>
              <a:t>Struggled to engage the Middle 60% of students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1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01" y="441658"/>
            <a:ext cx="10972800" cy="52550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A8D15E"/>
                </a:solidFill>
              </a:rPr>
              <a:t>POLL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969" y="2486510"/>
            <a:ext cx="10972800" cy="1019508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/>
              <a:t>How is your business school using technology to enhance experiential learning and competency development?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AA1A6-56E9-44DF-BFA4-119ED9790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35" y="5025362"/>
            <a:ext cx="777152" cy="7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0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make a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296" y="1408374"/>
            <a:ext cx="8171747" cy="4351338"/>
          </a:xfrm>
        </p:spPr>
        <p:txBody>
          <a:bodyPr>
            <a:normAutofit/>
          </a:bodyPr>
          <a:lstStyle/>
          <a:p>
            <a:r>
              <a:rPr lang="en-US" dirty="0"/>
              <a:t>Wanted to engage the Middle 60% in the Heavener experience</a:t>
            </a:r>
          </a:p>
          <a:p>
            <a:r>
              <a:rPr lang="en-US" dirty="0"/>
              <a:t>Wanted to adopt a competency-based career development approach</a:t>
            </a:r>
          </a:p>
          <a:p>
            <a:r>
              <a:rPr lang="en-US" dirty="0"/>
              <a:t>Employer demand for soft skills was evident</a:t>
            </a:r>
          </a:p>
          <a:p>
            <a:r>
              <a:rPr lang="en-US" dirty="0"/>
              <a:t>No umbrella for out-of-class learning to live</a:t>
            </a:r>
          </a:p>
          <a:p>
            <a:r>
              <a:rPr lang="en-US" dirty="0"/>
              <a:t>No way to assess the competencies that students were developing</a:t>
            </a:r>
          </a:p>
          <a:p>
            <a:r>
              <a:rPr lang="en-US" dirty="0"/>
              <a:t>No way for students to track their own competency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2D963-DCB2-4540-8667-58A05DFAD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43" y="1187477"/>
            <a:ext cx="2743341" cy="45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was technology necessary?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296" y="1408374"/>
            <a:ext cx="7762044" cy="4351338"/>
          </a:xfrm>
        </p:spPr>
        <p:txBody>
          <a:bodyPr>
            <a:normAutofit/>
          </a:bodyPr>
          <a:lstStyle/>
          <a:p>
            <a:r>
              <a:rPr lang="en-US" dirty="0"/>
              <a:t>Wanted to engage the Middle 60% in the Heavener experience</a:t>
            </a:r>
          </a:p>
          <a:p>
            <a:r>
              <a:rPr lang="en-US" dirty="0"/>
              <a:t>Wanted to adopt a competency-based career development approach</a:t>
            </a:r>
          </a:p>
          <a:p>
            <a:r>
              <a:rPr lang="en-US" dirty="0"/>
              <a:t>Employer demand for soft skills was evident</a:t>
            </a:r>
          </a:p>
          <a:p>
            <a:r>
              <a:rPr lang="en-US" dirty="0"/>
              <a:t>No umbrella for out-of-class learning to live</a:t>
            </a:r>
          </a:p>
          <a:p>
            <a:r>
              <a:rPr lang="en-US" dirty="0"/>
              <a:t>No way to assess the competencies that students were developing</a:t>
            </a:r>
          </a:p>
          <a:p>
            <a:r>
              <a:rPr lang="en-US" dirty="0"/>
              <a:t>No way for students to track their own competency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574898F1-B224-4EBD-9160-6AC97FAC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632" y="1694675"/>
            <a:ext cx="2248767" cy="315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84974"/>
      </p:ext>
    </p:extLst>
  </p:cSld>
  <p:clrMapOvr>
    <a:masterClrMapping/>
  </p:clrMapOvr>
</p:sld>
</file>

<file path=ppt/theme/theme1.xml><?xml version="1.0" encoding="utf-8"?>
<a:theme xmlns:a="http://schemas.openxmlformats.org/drawingml/2006/main" name="AACSB">
  <a:themeElements>
    <a:clrScheme name="AACSB-2017-03-14">
      <a:dk1>
        <a:srgbClr val="555659"/>
      </a:dk1>
      <a:lt1>
        <a:srgbClr val="FFFFFF"/>
      </a:lt1>
      <a:dk2>
        <a:srgbClr val="006E61"/>
      </a:dk2>
      <a:lt2>
        <a:srgbClr val="DBD9D6"/>
      </a:lt2>
      <a:accent1>
        <a:srgbClr val="006E61"/>
      </a:accent1>
      <a:accent2>
        <a:srgbClr val="A5D330"/>
      </a:accent2>
      <a:accent3>
        <a:srgbClr val="E75000"/>
      </a:accent3>
      <a:accent4>
        <a:srgbClr val="B3B2B1"/>
      </a:accent4>
      <a:accent5>
        <a:srgbClr val="008FBE"/>
      </a:accent5>
      <a:accent6>
        <a:srgbClr val="3FBFA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CSB" id="{4639CBD6-7B6E-424F-A4C0-57D062A1A2FA}" vid="{4CEE201E-F0FC-6440-AA88-2BE70E68C5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E72947D3784B4C8BB7707363BD50BF" ma:contentTypeVersion="8" ma:contentTypeDescription="Create a new document." ma:contentTypeScope="" ma:versionID="31a811eab81a6a9e01942484ded063e1">
  <xsd:schema xmlns:xsd="http://www.w3.org/2001/XMLSchema" xmlns:xs="http://www.w3.org/2001/XMLSchema" xmlns:p="http://schemas.microsoft.com/office/2006/metadata/properties" xmlns:ns1="http://schemas.microsoft.com/sharepoint/v3" xmlns:ns2="9ea820e6-655d-4736-b6a0-73bc8ccddd4e" xmlns:ns3="aa1c69a2-6efe-424a-8d54-435ac4952b9a" targetNamespace="http://schemas.microsoft.com/office/2006/metadata/properties" ma:root="true" ma:fieldsID="6a780625297c71ec02eba5b34715d02c" ns1:_="" ns2:_="" ns3:_="">
    <xsd:import namespace="http://schemas.microsoft.com/sharepoint/v3"/>
    <xsd:import namespace="9ea820e6-655d-4736-b6a0-73bc8ccddd4e"/>
    <xsd:import namespace="aa1c69a2-6efe-424a-8d54-435ac4952b9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820e6-655d-4736-b6a0-73bc8ccdd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c69a2-6efe-424a-8d54-435ac4952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3CED1D-96F0-4CF7-BD1D-7C7C9F6C0D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26B205-2084-46E7-8ADB-41E34E1E4A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a820e6-655d-4736-b6a0-73bc8ccddd4e"/>
    <ds:schemaRef ds:uri="aa1c69a2-6efe-424a-8d54-435ac4952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22DD59-C765-466F-A0BC-2ED0D168DFE5}">
  <ds:schemaRefs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aa1c69a2-6efe-424a-8d54-435ac4952b9a"/>
    <ds:schemaRef ds:uri="9ea820e6-655d-4736-b6a0-73bc8ccddd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AACSB</Template>
  <TotalTime>2467</TotalTime>
  <Words>786</Words>
  <Application>Microsoft Office PowerPoint</Application>
  <PresentationFormat>Widescreen</PresentationFormat>
  <Paragraphs>138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Quadon-Regular</vt:lpstr>
      <vt:lpstr>Sharp Sans No1 Book</vt:lpstr>
      <vt:lpstr>Wingdings</vt:lpstr>
      <vt:lpstr>AACSB</vt:lpstr>
      <vt:lpstr>PowerPoint Presentation</vt:lpstr>
      <vt:lpstr>Introductions</vt:lpstr>
      <vt:lpstr>Heavener School of Business</vt:lpstr>
      <vt:lpstr>Agenda</vt:lpstr>
      <vt:lpstr>Learning outcomes for this session</vt:lpstr>
      <vt:lpstr>Life at Heavener before Gator Ready</vt:lpstr>
      <vt:lpstr>POLL</vt:lpstr>
      <vt:lpstr>Why make a change?</vt:lpstr>
      <vt:lpstr>Why was technology necessary?</vt:lpstr>
      <vt:lpstr>POLL</vt:lpstr>
      <vt:lpstr>Identifying Gator Ready Competencies</vt:lpstr>
      <vt:lpstr>Bridging Student Engagement and Career Readiness</vt:lpstr>
      <vt:lpstr>Personalizing the Student Experience</vt:lpstr>
      <vt:lpstr>How Gator Ready impacted Heavener</vt:lpstr>
      <vt:lpstr>Tour of Gator Ready</vt:lpstr>
      <vt:lpstr>Dashboard and Mobile Scorecard</vt:lpstr>
      <vt:lpstr>Push Notifications</vt:lpstr>
      <vt:lpstr>Achievements</vt:lpstr>
      <vt:lpstr>Gator Ready Digital Badge Branding</vt:lpstr>
      <vt:lpstr>Activities, Upcoming Events, Leaderboard</vt:lpstr>
      <vt:lpstr>Give Credit Capabilities</vt:lpstr>
      <vt:lpstr>Student Communication Capabilities</vt:lpstr>
      <vt:lpstr>Real Time Engagement Analytics</vt:lpstr>
      <vt:lpstr>Strategies for Successful Student Adoption</vt:lpstr>
      <vt:lpstr>Future Plans for Gator Ready</vt:lpstr>
      <vt:lpstr>POLL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Kelly</dc:creator>
  <cp:lastModifiedBy>Sean Carson</cp:lastModifiedBy>
  <cp:revision>84</cp:revision>
  <dcterms:created xsi:type="dcterms:W3CDTF">2017-03-14T20:46:17Z</dcterms:created>
  <dcterms:modified xsi:type="dcterms:W3CDTF">2021-02-17T17:00:19Z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0x01010013E72947D3784B4C8BB7707363BD50BF</vt:lpwstr>
  </property>
</Properties>
</file>