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</p:sldMasterIdLst>
  <p:notesMasterIdLst>
    <p:notesMasterId r:id="rId29"/>
  </p:notesMasterIdLst>
  <p:sldIdLst>
    <p:sldId id="257" r:id="rId5"/>
    <p:sldId id="261" r:id="rId6"/>
    <p:sldId id="271" r:id="rId7"/>
    <p:sldId id="260" r:id="rId8"/>
    <p:sldId id="268" r:id="rId9"/>
    <p:sldId id="292" r:id="rId10"/>
    <p:sldId id="293" r:id="rId11"/>
    <p:sldId id="274" r:id="rId12"/>
    <p:sldId id="275" r:id="rId13"/>
    <p:sldId id="294" r:id="rId14"/>
    <p:sldId id="276" r:id="rId15"/>
    <p:sldId id="277" r:id="rId16"/>
    <p:sldId id="280" r:id="rId17"/>
    <p:sldId id="259" r:id="rId18"/>
    <p:sldId id="281" r:id="rId19"/>
    <p:sldId id="282" r:id="rId20"/>
    <p:sldId id="283" r:id="rId21"/>
    <p:sldId id="287" r:id="rId22"/>
    <p:sldId id="288" r:id="rId23"/>
    <p:sldId id="295" r:id="rId24"/>
    <p:sldId id="289" r:id="rId25"/>
    <p:sldId id="297" r:id="rId26"/>
    <p:sldId id="296" r:id="rId27"/>
    <p:sldId id="29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D15E"/>
    <a:srgbClr val="006E61"/>
    <a:srgbClr val="FDB714"/>
    <a:srgbClr val="A3D500"/>
    <a:srgbClr val="005395"/>
    <a:srgbClr val="EF4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7"/>
    <p:restoredTop sz="94650"/>
  </p:normalViewPr>
  <p:slideViewPr>
    <p:cSldViewPr snapToGrid="0" snapToObjects="1">
      <p:cViewPr varScale="1">
        <p:scale>
          <a:sx n="108" d="100"/>
          <a:sy n="108" d="100"/>
        </p:scale>
        <p:origin x="69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22502-ADDB-FA4C-83D1-5AE6E5895688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4FC05-F5D6-CF42-BED3-D01242CD4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22365"/>
            <a:ext cx="5486400" cy="2664891"/>
          </a:xfrm>
        </p:spPr>
        <p:txBody>
          <a:bodyPr anchor="b">
            <a:normAutofit/>
          </a:bodyPr>
          <a:lstStyle>
            <a:lvl1pPr algn="l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2" y="3957853"/>
            <a:ext cx="6596417" cy="1299949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535255"/>
            <a:ext cx="1676400" cy="8677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99" y="5941651"/>
            <a:ext cx="1066800" cy="3648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93389"/>
            <a:ext cx="10972800" cy="109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99" y="5941651"/>
            <a:ext cx="1066800" cy="3648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93389"/>
            <a:ext cx="10972800" cy="109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99" y="5941651"/>
            <a:ext cx="1066800" cy="3648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93389"/>
            <a:ext cx="10972800" cy="109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99" y="5941651"/>
            <a:ext cx="1066800" cy="3648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93389"/>
            <a:ext cx="10972800" cy="109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22365"/>
            <a:ext cx="5486400" cy="2664891"/>
          </a:xfrm>
        </p:spPr>
        <p:txBody>
          <a:bodyPr anchor="b">
            <a:normAutofit/>
          </a:bodyPr>
          <a:lstStyle>
            <a:lvl1pPr algn="l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2" y="3957853"/>
            <a:ext cx="6596417" cy="1299949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535255"/>
            <a:ext cx="1676400" cy="867705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22365"/>
            <a:ext cx="5486400" cy="2664891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2" y="3957853"/>
            <a:ext cx="6596417" cy="1299949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51464"/>
            <a:ext cx="1676400" cy="867705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825625"/>
            <a:ext cx="9144000" cy="4351338"/>
          </a:xfrm>
        </p:spPr>
        <p:txBody>
          <a:bodyPr/>
          <a:lstStyle>
            <a:lvl2pPr>
              <a:spcBef>
                <a:spcPts val="6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89960"/>
            <a:ext cx="10972800" cy="1131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99" y="5941651"/>
            <a:ext cx="1066800" cy="3648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93389"/>
            <a:ext cx="10972800" cy="109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709742"/>
            <a:ext cx="10737851" cy="1852327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637131"/>
            <a:ext cx="10737851" cy="245252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51D05-810F-F24D-9D4E-8FDFEBA592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cep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09742"/>
            <a:ext cx="10972800" cy="3298989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070143"/>
            <a:ext cx="10972800" cy="101950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799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99" y="5941651"/>
            <a:ext cx="1066800" cy="3648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93389"/>
            <a:ext cx="10972800" cy="109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99" y="5941651"/>
            <a:ext cx="1066800" cy="3648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93389"/>
            <a:ext cx="10972800" cy="109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99" y="5941651"/>
            <a:ext cx="1066800" cy="3648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93389"/>
            <a:ext cx="10972800" cy="10972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"/>
            <a:ext cx="10972800" cy="122589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603559" y="6176966"/>
            <a:ext cx="1130861" cy="15609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2615" y="6176963"/>
            <a:ext cx="6926773" cy="15609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78592" y="6176966"/>
            <a:ext cx="803809" cy="15609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="1">
                <a:solidFill>
                  <a:schemeClr val="tx2"/>
                </a:solidFill>
              </a:defRPr>
            </a:lvl1pPr>
          </a:lstStyle>
          <a:p>
            <a:fld id="{43851D05-810F-F24D-9D4E-8FDFEBA59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506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30188" indent="-223838" algn="l" defTabSz="914400" rtl="0" eaLnBrk="1" latinLnBrk="0" hangingPunct="1">
        <a:lnSpc>
          <a:spcPct val="100000"/>
        </a:lnSpc>
        <a:spcBef>
          <a:spcPts val="600"/>
        </a:spcBef>
        <a:buFont typeface="Wingdings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60375" indent="-223838" algn="l" defTabSz="914400" rtl="0" eaLnBrk="1" latinLnBrk="0" hangingPunct="1">
        <a:lnSpc>
          <a:spcPct val="100000"/>
        </a:lnSpc>
        <a:spcBef>
          <a:spcPts val="900"/>
        </a:spcBef>
        <a:buFont typeface="Wingdings" charset="2"/>
        <a:buChar char="§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46125" indent="-230188" algn="l" defTabSz="914400" rtl="0" eaLnBrk="1" latinLnBrk="0" hangingPunct="1">
        <a:lnSpc>
          <a:spcPct val="100000"/>
        </a:lnSpc>
        <a:spcBef>
          <a:spcPts val="500"/>
        </a:spcBef>
        <a:buFont typeface="Wingdings" charset="2"/>
        <a:buChar char="§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77900" indent="-225425" algn="l" defTabSz="914400" rtl="0" eaLnBrk="1" latinLnBrk="0" hangingPunct="1">
        <a:lnSpc>
          <a:spcPct val="100000"/>
        </a:lnSpc>
        <a:spcBef>
          <a:spcPts val="500"/>
        </a:spcBef>
        <a:buFont typeface="Wingdings" charset="2"/>
        <a:buChar char="§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orient="horz" pos="2160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pos="384" userDrawn="1">
          <p15:clr>
            <a:srgbClr val="F26B43"/>
          </p15:clr>
        </p15:guide>
        <p15:guide id="11" pos="7296" userDrawn="1">
          <p15:clr>
            <a:srgbClr val="F26B43"/>
          </p15:clr>
        </p15:guide>
        <p15:guide id="12" orient="horz" pos="1152" userDrawn="1">
          <p15:clr>
            <a:srgbClr val="F26B43"/>
          </p15:clr>
        </p15:guide>
        <p15:guide id="13" pos="4032" userDrawn="1">
          <p15:clr>
            <a:srgbClr val="F26B43"/>
          </p15:clr>
        </p15:guide>
        <p15:guide id="14" pos="36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0</a:t>
            </a:r>
            <a:r>
              <a:rPr lang="en-US" dirty="0"/>
              <a:t>3</a:t>
            </a:r>
            <a:r>
              <a:rPr lang="hr-HR" dirty="0"/>
              <a:t>.</a:t>
            </a:r>
            <a:r>
              <a:rPr lang="en-US" dirty="0"/>
              <a:t>18</a:t>
            </a:r>
            <a:r>
              <a:rPr lang="hr-HR" dirty="0"/>
              <a:t>.20</a:t>
            </a:r>
            <a:r>
              <a:rPr lang="en-US" dirty="0"/>
              <a:t>21</a:t>
            </a:r>
            <a:endParaRPr lang="hr-HR" dirty="0"/>
          </a:p>
          <a:p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C6B9606-4FA3-4F67-984A-165C4FFB3D8C}"/>
              </a:ext>
            </a:extLst>
          </p:cNvPr>
          <p:cNvSpPr txBox="1">
            <a:spLocks/>
          </p:cNvSpPr>
          <p:nvPr/>
        </p:nvSpPr>
        <p:spPr>
          <a:xfrm>
            <a:off x="609601" y="1217499"/>
            <a:ext cx="6596417" cy="266489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There’s an App for That: </a:t>
            </a:r>
          </a:p>
          <a:p>
            <a:r>
              <a:rPr lang="en-US" dirty="0"/>
              <a:t>Tracking MBA Student Engagement and Leadership Development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4A7164-7AE5-4C8C-AF99-DFFF0F324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419" y="5787742"/>
            <a:ext cx="2048523" cy="4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37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801" y="441658"/>
            <a:ext cx="10972800" cy="525508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A8D15E"/>
                </a:solidFill>
              </a:rPr>
              <a:t>POLL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2969" y="2486510"/>
            <a:ext cx="10972800" cy="1019508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How is your business school using competencies to unify programming?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02710D-B113-4EA0-946B-9FBD16189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75" y="4790433"/>
            <a:ext cx="787188" cy="83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13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335D9C8B-A0B1-4D21-AB31-4AC9F0E77AEC}"/>
              </a:ext>
            </a:extLst>
          </p:cNvPr>
          <p:cNvSpPr/>
          <p:nvPr/>
        </p:nvSpPr>
        <p:spPr>
          <a:xfrm>
            <a:off x="2940105" y="2108923"/>
            <a:ext cx="2725274" cy="26534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FDCCCA3-8211-404A-B3EE-C88636C04058}"/>
              </a:ext>
            </a:extLst>
          </p:cNvPr>
          <p:cNvSpPr/>
          <p:nvPr/>
        </p:nvSpPr>
        <p:spPr>
          <a:xfrm>
            <a:off x="6680942" y="2108923"/>
            <a:ext cx="2725274" cy="26534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Bridging Student Engagement and Leadership Development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11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38C69B-1462-490C-81DC-A00A6EF8F11B}"/>
              </a:ext>
            </a:extLst>
          </p:cNvPr>
          <p:cNvSpPr txBox="1"/>
          <p:nvPr/>
        </p:nvSpPr>
        <p:spPr>
          <a:xfrm>
            <a:off x="3346397" y="3159866"/>
            <a:ext cx="1912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STUDENT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ENGAGEMENT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C3270-A5D8-40E9-A3FC-D2A229303BD6}"/>
              </a:ext>
            </a:extLst>
          </p:cNvPr>
          <p:cNvSpPr txBox="1"/>
          <p:nvPr/>
        </p:nvSpPr>
        <p:spPr>
          <a:xfrm>
            <a:off x="7087233" y="3189436"/>
            <a:ext cx="2206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LEADERSHIP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DEVELOPMENT</a:t>
            </a:r>
          </a:p>
        </p:txBody>
      </p:sp>
      <p:pic>
        <p:nvPicPr>
          <p:cNvPr id="13" name="Picture 1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17347E77-B62B-4325-9D28-8813CC656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301" y="2958548"/>
            <a:ext cx="2119867" cy="109763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248E42-9897-450F-952F-4C67C0516056}"/>
              </a:ext>
            </a:extLst>
          </p:cNvPr>
          <p:cNvSpPr/>
          <p:nvPr/>
        </p:nvSpPr>
        <p:spPr>
          <a:xfrm>
            <a:off x="2489531" y="1581344"/>
            <a:ext cx="7436347" cy="3803373"/>
          </a:xfrm>
          <a:prstGeom prst="ellipse">
            <a:avLst/>
          </a:prstGeom>
          <a:noFill/>
          <a:ln w="76200">
            <a:solidFill>
              <a:srgbClr val="FDB7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0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Leadership Competencies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859502-B4AC-497B-89FE-6AE02898C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40655"/>
            <a:ext cx="11382253" cy="24509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93DEB4-F7E4-4C52-A765-B825B2182904}"/>
              </a:ext>
            </a:extLst>
          </p:cNvPr>
          <p:cNvSpPr txBox="1"/>
          <p:nvPr/>
        </p:nvSpPr>
        <p:spPr>
          <a:xfrm>
            <a:off x="708035" y="4092170"/>
            <a:ext cx="9696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E61"/>
                </a:solidFill>
              </a:rPr>
              <a:t>Evaluated existing leadership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E61"/>
                </a:solidFill>
              </a:rPr>
              <a:t>Held focus groups with students to talk through the competencies and definitions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E61"/>
                </a:solidFill>
              </a:rPr>
              <a:t>Partnered with Career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E61"/>
                </a:solidFill>
              </a:rPr>
              <a:t>Added “Engagement” for non-leadership activities i.e. Crawfish Boil</a:t>
            </a:r>
          </a:p>
        </p:txBody>
      </p:sp>
    </p:spTree>
    <p:extLst>
      <p:ext uri="{BB962C8B-B14F-4D97-AF65-F5344CB8AC3E}">
        <p14:creationId xmlns:p14="http://schemas.microsoft.com/office/powerpoint/2010/main" val="1601943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CHARGE impacted </a:t>
            </a:r>
            <a:r>
              <a:rPr lang="en-US" dirty="0" err="1"/>
              <a:t>Scheller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13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4FB0F2C-D089-4947-BD69-C99CBB72795B}"/>
              </a:ext>
            </a:extLst>
          </p:cNvPr>
          <p:cNvSpPr txBox="1">
            <a:spLocks/>
          </p:cNvSpPr>
          <p:nvPr/>
        </p:nvSpPr>
        <p:spPr>
          <a:xfrm>
            <a:off x="1309584" y="1648222"/>
            <a:ext cx="4616237" cy="35615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3936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93636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93636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6E61"/>
                </a:solidFill>
                <a:latin typeface="+mn-lt"/>
              </a:rPr>
              <a:t>86% Engagement Rate</a:t>
            </a:r>
          </a:p>
          <a:p>
            <a:r>
              <a:rPr lang="en-US" dirty="0">
                <a:solidFill>
                  <a:srgbClr val="006E61"/>
                </a:solidFill>
                <a:latin typeface="+mn-lt"/>
              </a:rPr>
              <a:t>3,681 Completed Activities</a:t>
            </a:r>
          </a:p>
          <a:p>
            <a:r>
              <a:rPr lang="en-US" dirty="0">
                <a:solidFill>
                  <a:srgbClr val="006E61"/>
                </a:solidFill>
                <a:latin typeface="+mn-lt"/>
              </a:rPr>
              <a:t>Average of 39 activities completed per student</a:t>
            </a:r>
          </a:p>
          <a:p>
            <a:r>
              <a:rPr lang="en-US" dirty="0">
                <a:solidFill>
                  <a:srgbClr val="006E61"/>
                </a:solidFill>
                <a:latin typeface="+mn-lt"/>
              </a:rPr>
              <a:t>83 students earned white level in at least one competency</a:t>
            </a:r>
          </a:p>
          <a:p>
            <a:r>
              <a:rPr lang="en-US" dirty="0">
                <a:solidFill>
                  <a:srgbClr val="006E61"/>
                </a:solidFill>
                <a:latin typeface="+mn-lt"/>
              </a:rPr>
              <a:t>Focused more on team-based vs. individual competition</a:t>
            </a:r>
          </a:p>
          <a:p>
            <a:r>
              <a:rPr lang="en-US" dirty="0">
                <a:solidFill>
                  <a:srgbClr val="006E61"/>
                </a:solidFill>
                <a:latin typeface="+mn-lt"/>
              </a:rPr>
              <a:t>Incentives to engage with peers i.e. Coffee, mentorship, events, etc.</a:t>
            </a:r>
          </a:p>
          <a:p>
            <a:r>
              <a:rPr lang="en-US" dirty="0">
                <a:solidFill>
                  <a:srgbClr val="006E61"/>
                </a:solidFill>
                <a:latin typeface="+mn-lt"/>
              </a:rPr>
              <a:t>Peer to peer Kudos was effective </a:t>
            </a:r>
            <a:r>
              <a:rPr lang="en-US" dirty="0">
                <a:latin typeface="+mn-lt"/>
                <a:cs typeface="Arial"/>
              </a:rPr>
              <a:t> </a:t>
            </a:r>
            <a:endParaRPr lang="en-US" dirty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C6D7A-5A09-4784-B591-471D138CF4B4}"/>
              </a:ext>
            </a:extLst>
          </p:cNvPr>
          <p:cNvSpPr txBox="1"/>
          <p:nvPr/>
        </p:nvSpPr>
        <p:spPr>
          <a:xfrm>
            <a:off x="6096000" y="1579742"/>
            <a:ext cx="4997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E61"/>
                </a:solidFill>
              </a:rPr>
              <a:t>Badges recognized milestones and achievements i.e. white, navy, gold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E61"/>
                </a:solidFill>
              </a:rPr>
              <a:t>Made the experience more fun for our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E61"/>
                </a:solidFill>
              </a:rPr>
              <a:t>Created a habit of active engagement on their mobile phones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E61"/>
                </a:solidFill>
              </a:rPr>
              <a:t>Expanded program to Evening MBA Program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219BC4-F180-41CE-AD30-1F801ECC1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181" y="3978249"/>
            <a:ext cx="5014622" cy="16272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887611A-E6D9-4AE3-BA41-48664EF466DA}"/>
              </a:ext>
            </a:extLst>
          </p:cNvPr>
          <p:cNvSpPr/>
          <p:nvPr/>
        </p:nvSpPr>
        <p:spPr>
          <a:xfrm>
            <a:off x="6266181" y="3978249"/>
            <a:ext cx="4997512" cy="162726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51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 of CHARGE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AE2D3E8-0FC9-498F-BFDA-6883D2337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47" y="2464971"/>
            <a:ext cx="3277862" cy="169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03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81740"/>
            <a:ext cx="10972800" cy="1225899"/>
          </a:xfrm>
        </p:spPr>
        <p:txBody>
          <a:bodyPr/>
          <a:lstStyle/>
          <a:p>
            <a:pPr algn="ctr"/>
            <a:r>
              <a:rPr lang="en-US" dirty="0"/>
              <a:t>Mobile Scorecard, Push Notifications and Task Activities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143422B-171F-4B1E-ACE8-6E60BFD3B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930" y="1027154"/>
            <a:ext cx="2853341" cy="4764046"/>
          </a:xfrm>
          <a:prstGeom prst="rect">
            <a:avLst/>
          </a:prstGeom>
        </p:spPr>
      </p:pic>
      <p:pic>
        <p:nvPicPr>
          <p:cNvPr id="9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4C56D0B-44AB-47AE-B011-5E680194F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351" y="1027149"/>
            <a:ext cx="2877092" cy="4803702"/>
          </a:xfrm>
          <a:prstGeom prst="rect">
            <a:avLst/>
          </a:prstGeom>
        </p:spPr>
      </p:pic>
      <p:pic>
        <p:nvPicPr>
          <p:cNvPr id="10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7EF019D-5643-4D3B-818E-AE7D6191B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523" y="1027149"/>
            <a:ext cx="2886151" cy="480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0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63982"/>
            <a:ext cx="10972800" cy="1225899"/>
          </a:xfrm>
        </p:spPr>
        <p:txBody>
          <a:bodyPr/>
          <a:lstStyle/>
          <a:p>
            <a:pPr algn="ctr"/>
            <a:r>
              <a:rPr lang="en-US" dirty="0"/>
              <a:t>Upcoming Events, Mobile Scanner and Automated Awarding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ED47B79-FC51-4E82-AF49-73484C03A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951" y="1105368"/>
            <a:ext cx="2901108" cy="4828146"/>
          </a:xfrm>
          <a:prstGeom prst="rect">
            <a:avLst/>
          </a:prstGeom>
        </p:spPr>
      </p:pic>
      <p:pic>
        <p:nvPicPr>
          <p:cNvPr id="9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719CA8F-2113-445E-8647-6135624C7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446" y="1105368"/>
            <a:ext cx="2901108" cy="4844101"/>
          </a:xfrm>
          <a:prstGeom prst="rect">
            <a:avLst/>
          </a:prstGeom>
        </p:spPr>
      </p:pic>
      <p:pic>
        <p:nvPicPr>
          <p:cNvPr id="10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73AAA6D-E4FE-4025-8A99-1E49F8AE5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941" y="1089413"/>
            <a:ext cx="2910695" cy="484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48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72863"/>
            <a:ext cx="10972800" cy="1225899"/>
          </a:xfrm>
        </p:spPr>
        <p:txBody>
          <a:bodyPr/>
          <a:lstStyle/>
          <a:p>
            <a:pPr algn="ctr"/>
            <a:r>
              <a:rPr lang="en-US" dirty="0"/>
              <a:t>Students are encouraged to Go for Gold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F83B6D-28A6-4B8A-A19A-8A298A8AC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219" y="1190758"/>
            <a:ext cx="7988508" cy="464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90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276" y="-355451"/>
            <a:ext cx="10972800" cy="1225899"/>
          </a:xfrm>
        </p:spPr>
        <p:txBody>
          <a:bodyPr/>
          <a:lstStyle/>
          <a:p>
            <a:pPr algn="ctr"/>
            <a:r>
              <a:rPr lang="en-US" dirty="0"/>
              <a:t>Student Communication Capabilities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C5DFE0-BE8A-482C-B6AB-B00017733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166" y="1034873"/>
            <a:ext cx="9940526" cy="478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77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276" y="-355451"/>
            <a:ext cx="10972800" cy="1225899"/>
          </a:xfrm>
        </p:spPr>
        <p:txBody>
          <a:bodyPr/>
          <a:lstStyle/>
          <a:p>
            <a:pPr algn="ctr"/>
            <a:r>
              <a:rPr lang="en-US" dirty="0"/>
              <a:t>Real Time Engagement Analytics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A964BB-F986-4029-8154-A43191EDF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094" y="931933"/>
            <a:ext cx="5901474" cy="524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5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Introductions</a:t>
            </a:r>
            <a:endParaRPr lang="en-US" sz="2400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ED1EDF-42F6-429B-836F-B24D81051987}"/>
              </a:ext>
            </a:extLst>
          </p:cNvPr>
          <p:cNvSpPr txBox="1"/>
          <p:nvPr/>
        </p:nvSpPr>
        <p:spPr>
          <a:xfrm>
            <a:off x="1616608" y="3716721"/>
            <a:ext cx="33397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harp Sans No1 Book" pitchFamily="50" charset="0"/>
                <a:ea typeface="Sharp Sans No1 Book" pitchFamily="50" charset="0"/>
                <a:cs typeface="Sharp Sans No1 Book" pitchFamily="50" charset="0"/>
              </a:rPr>
              <a:t>Catie Mullan</a:t>
            </a:r>
          </a:p>
          <a:p>
            <a:r>
              <a:rPr lang="en-US" sz="1600" dirty="0">
                <a:latin typeface="Sharp Sans No1 Book" pitchFamily="50" charset="0"/>
                <a:ea typeface="Sharp Sans No1 Book" pitchFamily="50" charset="0"/>
                <a:cs typeface="Sharp Sans No1 Book" pitchFamily="50" charset="0"/>
              </a:rPr>
              <a:t>Academic Program Manager</a:t>
            </a:r>
          </a:p>
          <a:p>
            <a:r>
              <a:rPr lang="en-US" sz="1600" dirty="0">
                <a:latin typeface="Sharp Sans No1 Book" pitchFamily="50" charset="0"/>
                <a:ea typeface="Sharp Sans No1 Book" pitchFamily="50" charset="0"/>
                <a:cs typeface="Sharp Sans No1 Book" pitchFamily="50" charset="0"/>
              </a:rPr>
              <a:t>Full-time MBA</a:t>
            </a:r>
          </a:p>
          <a:p>
            <a:r>
              <a:rPr lang="en-US" sz="1600" dirty="0" err="1">
                <a:latin typeface="Sharp Sans No1 Book" pitchFamily="50" charset="0"/>
                <a:ea typeface="Sharp Sans No1 Book" pitchFamily="50" charset="0"/>
                <a:cs typeface="Sharp Sans No1 Book" pitchFamily="50" charset="0"/>
              </a:rPr>
              <a:t>Scheller</a:t>
            </a:r>
            <a:r>
              <a:rPr lang="en-US" sz="1600" dirty="0">
                <a:latin typeface="Sharp Sans No1 Book" pitchFamily="50" charset="0"/>
                <a:ea typeface="Sharp Sans No1 Book" pitchFamily="50" charset="0"/>
                <a:cs typeface="Sharp Sans No1 Book" pitchFamily="50" charset="0"/>
              </a:rPr>
              <a:t> College of Business</a:t>
            </a:r>
          </a:p>
          <a:p>
            <a:r>
              <a:rPr lang="en-US" sz="1600" dirty="0">
                <a:latin typeface="Sharp Sans No1 Book" pitchFamily="50" charset="0"/>
                <a:ea typeface="Sharp Sans No1 Book" pitchFamily="50" charset="0"/>
                <a:cs typeface="Sharp Sans No1 Book" pitchFamily="50" charset="0"/>
              </a:rPr>
              <a:t>Georgia Tech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CE3B61-E399-4D95-9904-7852DD896ADE}"/>
              </a:ext>
            </a:extLst>
          </p:cNvPr>
          <p:cNvSpPr txBox="1"/>
          <p:nvPr/>
        </p:nvSpPr>
        <p:spPr>
          <a:xfrm>
            <a:off x="8559554" y="3839832"/>
            <a:ext cx="4229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harp Sans No1 Book" pitchFamily="50" charset="0"/>
                <a:ea typeface="Sharp Sans No1 Book" pitchFamily="50" charset="0"/>
                <a:cs typeface="Sharp Sans No1 Book" pitchFamily="50" charset="0"/>
              </a:rPr>
              <a:t>Sean Carson</a:t>
            </a:r>
          </a:p>
          <a:p>
            <a:r>
              <a:rPr lang="en-US" sz="1600" dirty="0">
                <a:latin typeface="Sharp Sans No1 Book" pitchFamily="50" charset="0"/>
                <a:ea typeface="Sharp Sans No1 Book" pitchFamily="50" charset="0"/>
                <a:cs typeface="Sharp Sans No1 Book" pitchFamily="50" charset="0"/>
              </a:rPr>
              <a:t>Vice President </a:t>
            </a:r>
          </a:p>
          <a:p>
            <a:r>
              <a:rPr lang="en-US" sz="1600" dirty="0">
                <a:latin typeface="Sharp Sans No1 Book" pitchFamily="50" charset="0"/>
                <a:ea typeface="Sharp Sans No1 Book" pitchFamily="50" charset="0"/>
                <a:cs typeface="Sharp Sans No1 Book" pitchFamily="50" charset="0"/>
              </a:rPr>
              <a:t>University Partnerships</a:t>
            </a:r>
          </a:p>
          <a:p>
            <a:r>
              <a:rPr lang="en-US" sz="1600" dirty="0">
                <a:latin typeface="Sharp Sans No1 Book" pitchFamily="50" charset="0"/>
                <a:ea typeface="Sharp Sans No1 Book" pitchFamily="50" charset="0"/>
                <a:cs typeface="Sharp Sans No1 Book" pitchFamily="50" charset="0"/>
              </a:rPr>
              <a:t>Suitable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4470581-F6E4-4753-817B-1F9B22F1A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373" y="1933897"/>
            <a:ext cx="1740095" cy="174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B2E8F6-5E97-417A-B95B-C556EB112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2440" y="1933896"/>
            <a:ext cx="1740095" cy="174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1AF7F5-772D-4721-A15F-CF74D4DA7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507" y="1930352"/>
            <a:ext cx="1740095" cy="17436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810A09-7DFA-4BA3-A18C-74CE1A67854D}"/>
              </a:ext>
            </a:extLst>
          </p:cNvPr>
          <p:cNvSpPr txBox="1"/>
          <p:nvPr/>
        </p:nvSpPr>
        <p:spPr>
          <a:xfrm>
            <a:off x="5088081" y="3716721"/>
            <a:ext cx="33397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harp Sans No1 Book" pitchFamily="50" charset="0"/>
                <a:ea typeface="Sharp Sans No1 Book" pitchFamily="50" charset="0"/>
                <a:cs typeface="Sharp Sans No1 Book" pitchFamily="50" charset="0"/>
              </a:rPr>
              <a:t>Julia Snell</a:t>
            </a:r>
          </a:p>
          <a:p>
            <a:r>
              <a:rPr lang="en-US" sz="1600" dirty="0">
                <a:latin typeface="Sharp Sans No1 Book" pitchFamily="50" charset="0"/>
                <a:ea typeface="Sharp Sans No1 Book" pitchFamily="50" charset="0"/>
                <a:cs typeface="Sharp Sans No1 Book" pitchFamily="50" charset="0"/>
              </a:rPr>
              <a:t>Associate Director</a:t>
            </a:r>
          </a:p>
          <a:p>
            <a:r>
              <a:rPr lang="en-US" sz="1600" dirty="0">
                <a:latin typeface="Sharp Sans No1 Book" pitchFamily="50" charset="0"/>
                <a:ea typeface="Sharp Sans No1 Book" pitchFamily="50" charset="0"/>
                <a:cs typeface="Sharp Sans No1 Book" pitchFamily="50" charset="0"/>
              </a:rPr>
              <a:t>Full-time MBA</a:t>
            </a:r>
          </a:p>
          <a:p>
            <a:r>
              <a:rPr lang="en-US" sz="1600" dirty="0" err="1">
                <a:latin typeface="Sharp Sans No1 Book" pitchFamily="50" charset="0"/>
                <a:ea typeface="Sharp Sans No1 Book" pitchFamily="50" charset="0"/>
                <a:cs typeface="Sharp Sans No1 Book" pitchFamily="50" charset="0"/>
              </a:rPr>
              <a:t>Scheller</a:t>
            </a:r>
            <a:r>
              <a:rPr lang="en-US" sz="1600" dirty="0">
                <a:latin typeface="Sharp Sans No1 Book" pitchFamily="50" charset="0"/>
                <a:ea typeface="Sharp Sans No1 Book" pitchFamily="50" charset="0"/>
                <a:cs typeface="Sharp Sans No1 Book" pitchFamily="50" charset="0"/>
              </a:rPr>
              <a:t> College of Business</a:t>
            </a:r>
          </a:p>
          <a:p>
            <a:r>
              <a:rPr lang="en-US" sz="1600" dirty="0">
                <a:latin typeface="Sharp Sans No1 Book" pitchFamily="50" charset="0"/>
                <a:ea typeface="Sharp Sans No1 Book" pitchFamily="50" charset="0"/>
                <a:cs typeface="Sharp Sans No1 Book" pitchFamily="50" charset="0"/>
              </a:rPr>
              <a:t>Georgia Tech</a:t>
            </a:r>
          </a:p>
        </p:txBody>
      </p:sp>
    </p:spTree>
    <p:extLst>
      <p:ext uri="{BB962C8B-B14F-4D97-AF65-F5344CB8AC3E}">
        <p14:creationId xmlns:p14="http://schemas.microsoft.com/office/powerpoint/2010/main" val="1861226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801" y="441658"/>
            <a:ext cx="10972800" cy="525508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A8D15E"/>
                </a:solidFill>
              </a:rPr>
              <a:t>FREE GIVEAWAY – Branded MBA app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2969" y="2486510"/>
            <a:ext cx="10972800" cy="101950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Comment “App” in the chat </a:t>
            </a:r>
          </a:p>
          <a:p>
            <a:r>
              <a:rPr lang="en-US" b="1" dirty="0"/>
              <a:t>for a branded MBA app to test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805B42-8D1F-4574-A26B-C38311234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35" y="5025362"/>
            <a:ext cx="777152" cy="74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41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for Successful Student Adoption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9296" y="1408374"/>
            <a:ext cx="5409461" cy="435133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6E61"/>
                </a:solidFill>
                <a:cs typeface="Arial"/>
              </a:rPr>
              <a:t>Start with a smaller planning team</a:t>
            </a:r>
          </a:p>
          <a:p>
            <a:r>
              <a:rPr lang="en-US" sz="1800" dirty="0">
                <a:solidFill>
                  <a:srgbClr val="006E61"/>
                </a:solidFill>
                <a:cs typeface="Arial"/>
              </a:rPr>
              <a:t>Create a brand that is personalized to your school</a:t>
            </a:r>
            <a:endParaRPr lang="en-US" sz="1800" dirty="0">
              <a:solidFill>
                <a:srgbClr val="006E61"/>
              </a:solidFill>
            </a:endParaRPr>
          </a:p>
          <a:p>
            <a:r>
              <a:rPr lang="en-US" sz="1800" dirty="0">
                <a:solidFill>
                  <a:srgbClr val="006E61"/>
                </a:solidFill>
                <a:cs typeface="Arial"/>
              </a:rPr>
              <a:t>Develop a comprehensive awareness strategy</a:t>
            </a:r>
          </a:p>
          <a:p>
            <a:r>
              <a:rPr lang="en-US" sz="1800" dirty="0">
                <a:solidFill>
                  <a:srgbClr val="006E61"/>
                </a:solidFill>
                <a:cs typeface="Arial"/>
              </a:rPr>
              <a:t>Student value proposition: Engagement = Development</a:t>
            </a:r>
          </a:p>
          <a:p>
            <a:r>
              <a:rPr lang="en-US" sz="1800" dirty="0">
                <a:solidFill>
                  <a:srgbClr val="006E61"/>
                </a:solidFill>
                <a:cs typeface="Arial"/>
              </a:rPr>
              <a:t>Take advantage of momentum. Be ready to scale</a:t>
            </a:r>
          </a:p>
          <a:p>
            <a:r>
              <a:rPr lang="en-US" sz="1800" dirty="0">
                <a:solidFill>
                  <a:srgbClr val="006E61"/>
                </a:solidFill>
                <a:cs typeface="Arial"/>
              </a:rPr>
              <a:t>Created Hype videos for your program</a:t>
            </a:r>
          </a:p>
          <a:p>
            <a:r>
              <a:rPr lang="en-US" sz="1800" dirty="0">
                <a:solidFill>
                  <a:srgbClr val="006E61"/>
                </a:solidFill>
                <a:cs typeface="Arial"/>
              </a:rPr>
              <a:t>Create walk through video for student usage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21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6A2E0D-FB11-47AA-BA30-D747BC326609}"/>
              </a:ext>
            </a:extLst>
          </p:cNvPr>
          <p:cNvSpPr txBox="1">
            <a:spLocks/>
          </p:cNvSpPr>
          <p:nvPr/>
        </p:nvSpPr>
        <p:spPr>
          <a:xfrm>
            <a:off x="6340880" y="1440709"/>
            <a:ext cx="5491585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238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238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6125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7900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6E61"/>
                </a:solidFill>
                <a:cs typeface="Arial"/>
              </a:rPr>
              <a:t>Get buy-in for a faculty support pilot</a:t>
            </a:r>
          </a:p>
          <a:p>
            <a:r>
              <a:rPr lang="en-US" sz="1800" dirty="0">
                <a:solidFill>
                  <a:srgbClr val="006E61"/>
                </a:solidFill>
                <a:cs typeface="Arial"/>
              </a:rPr>
              <a:t>Experience-based incentives are more effective</a:t>
            </a:r>
          </a:p>
          <a:p>
            <a:r>
              <a:rPr lang="en-US" sz="1800" dirty="0">
                <a:solidFill>
                  <a:srgbClr val="006E61"/>
                </a:solidFill>
                <a:cs typeface="Arial"/>
              </a:rPr>
              <a:t>Create a student ambassador program</a:t>
            </a:r>
          </a:p>
          <a:p>
            <a:r>
              <a:rPr lang="en-US" sz="1800" dirty="0">
                <a:solidFill>
                  <a:srgbClr val="006E61"/>
                </a:solidFill>
                <a:cs typeface="Arial"/>
              </a:rPr>
              <a:t>Employer buy-in can sell the value for you</a:t>
            </a:r>
          </a:p>
          <a:p>
            <a:r>
              <a:rPr lang="en-US" sz="1800" dirty="0">
                <a:solidFill>
                  <a:srgbClr val="006E61"/>
                </a:solidFill>
                <a:cs typeface="Arial"/>
              </a:rPr>
              <a:t>Give students options to earn progress. Don't be too prescriptive. </a:t>
            </a:r>
          </a:p>
          <a:p>
            <a:r>
              <a:rPr lang="en-US" sz="1800" dirty="0">
                <a:solidFill>
                  <a:srgbClr val="006E61"/>
                </a:solidFill>
                <a:cs typeface="Arial"/>
              </a:rPr>
              <a:t>Feature engaged students in your periodic newsletter</a:t>
            </a:r>
          </a:p>
          <a:p>
            <a:r>
              <a:rPr lang="en-US" sz="1800" dirty="0">
                <a:solidFill>
                  <a:srgbClr val="006E61"/>
                </a:solidFill>
                <a:cs typeface="Arial"/>
              </a:rPr>
              <a:t>Team-based competitions add a social component</a:t>
            </a:r>
          </a:p>
          <a:p>
            <a:endParaRPr lang="en-US" sz="1400" dirty="0"/>
          </a:p>
          <a:p>
            <a:pPr marL="0" indent="0">
              <a:buFont typeface="Wingdings" charset="2"/>
              <a:buNone/>
            </a:pPr>
            <a:endParaRPr lang="en-US" dirty="0"/>
          </a:p>
        </p:txBody>
      </p:sp>
      <p:pic>
        <p:nvPicPr>
          <p:cNvPr id="6" name="Picture 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CAE8BD61-7317-42E3-8843-429BED540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647" y="4692939"/>
            <a:ext cx="2122705" cy="109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03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E6C30D-5273-4633-BF46-9086EC76E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32" y="1089991"/>
            <a:ext cx="7013536" cy="4678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five pillars of student development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54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801" y="441658"/>
            <a:ext cx="10972800" cy="525508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A8D15E"/>
                </a:solidFill>
              </a:rPr>
              <a:t>POLL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2969" y="2486510"/>
            <a:ext cx="10972800" cy="1019508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What would you like next from Suitable?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6B96B-1981-414B-97A5-847882D7C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640" y="4584997"/>
            <a:ext cx="871458" cy="88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55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514" y="2305969"/>
            <a:ext cx="10972800" cy="525508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A3D500"/>
                </a:solidFill>
              </a:rPr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1DB9F-4C34-4F9C-B029-2C2496A2C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373" y="4345268"/>
            <a:ext cx="2332937" cy="525508"/>
          </a:xfrm>
          <a:prstGeom prst="rect">
            <a:avLst/>
          </a:prstGeom>
        </p:spPr>
      </p:pic>
      <p:pic>
        <p:nvPicPr>
          <p:cNvPr id="5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11272792-B72C-4F31-94B5-FF45D5A52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95" y="4055988"/>
            <a:ext cx="2122705" cy="109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75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Scheller</a:t>
            </a:r>
            <a:r>
              <a:rPr lang="en-US" dirty="0"/>
              <a:t> College of Business MBA Program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A86463-B030-4F73-A805-F4AD8512A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981725"/>
            <a:ext cx="5628814" cy="4351338"/>
          </a:xfrm>
        </p:spPr>
        <p:txBody>
          <a:bodyPr/>
          <a:lstStyle/>
          <a:p>
            <a:r>
              <a:rPr lang="en-US" sz="2000" dirty="0">
                <a:solidFill>
                  <a:srgbClr val="006E61"/>
                </a:solidFill>
              </a:rPr>
              <a:t>Financial Times #2 ranking – Career Services</a:t>
            </a:r>
          </a:p>
          <a:p>
            <a:r>
              <a:rPr lang="en-US" sz="2000" dirty="0">
                <a:solidFill>
                  <a:srgbClr val="006E61"/>
                </a:solidFill>
              </a:rPr>
              <a:t>U.S. News &amp; World Report #3 ranking – MBA in Business Analytics</a:t>
            </a:r>
          </a:p>
          <a:p>
            <a:r>
              <a:rPr lang="en-US" sz="2000" dirty="0">
                <a:solidFill>
                  <a:srgbClr val="006E61"/>
                </a:solidFill>
              </a:rPr>
              <a:t>Bloomberg Businessweek #3 ranking – Best MBA Graduates for Innovation and Creativity</a:t>
            </a:r>
          </a:p>
          <a:p>
            <a:r>
              <a:rPr lang="en-US" sz="2000" dirty="0">
                <a:solidFill>
                  <a:srgbClr val="006E61"/>
                </a:solidFill>
              </a:rPr>
              <a:t>The Economist #5 ranking – Full-time MBA</a:t>
            </a:r>
          </a:p>
          <a:p>
            <a:r>
              <a:rPr lang="en-US" sz="2000" dirty="0">
                <a:solidFill>
                  <a:srgbClr val="006E61"/>
                </a:solidFill>
              </a:rPr>
              <a:t>Forbes #9 ranking – Full-time MBA Among Public Institutions </a:t>
            </a:r>
          </a:p>
          <a:p>
            <a:endParaRPr lang="en-US" dirty="0"/>
          </a:p>
        </p:txBody>
      </p:sp>
      <p:pic>
        <p:nvPicPr>
          <p:cNvPr id="1026" name="Picture 2" descr="Poets&amp;Quants | Georgia Tech's Scheller College of Business">
            <a:extLst>
              <a:ext uri="{FF2B5EF4-FFF2-40B4-BE49-F238E27FC236}">
                <a16:creationId xmlns:a16="http://schemas.microsoft.com/office/drawing/2014/main" id="{CB0ED26E-AA7E-47E9-8838-BB08874F2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777" y="1480844"/>
            <a:ext cx="5628813" cy="375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609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801" y="441658"/>
            <a:ext cx="10972800" cy="525508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A8D15E"/>
                </a:solidFill>
              </a:rPr>
              <a:t>Agenda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362" y="1359045"/>
            <a:ext cx="10972800" cy="1019508"/>
          </a:xfrm>
        </p:spPr>
        <p:txBody>
          <a:bodyPr>
            <a:normAutofit fontScale="25000" lnSpcReduction="20000"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sz="9600" dirty="0"/>
              <a:t>Life before CHARGE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9600" dirty="0"/>
              <a:t>Why make a change?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9600" dirty="0"/>
              <a:t>Why technology was necessary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9600" dirty="0"/>
              <a:t>Bridging student engagement and leadership development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9600" dirty="0"/>
              <a:t>Identifying Leadership Competencies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9600" dirty="0"/>
              <a:t>How CHARGE impacted </a:t>
            </a:r>
            <a:r>
              <a:rPr lang="en-US" sz="9600" dirty="0" err="1"/>
              <a:t>Scheller</a:t>
            </a:r>
            <a:endParaRPr lang="en-US" sz="9600" dirty="0"/>
          </a:p>
          <a:p>
            <a:pPr marL="514350" indent="-514350" algn="l">
              <a:buFont typeface="+mj-lt"/>
              <a:buAutoNum type="arabicPeriod"/>
            </a:pPr>
            <a:r>
              <a:rPr lang="en-US" sz="9600" dirty="0"/>
              <a:t>CHARGE app tour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9600" dirty="0">
                <a:solidFill>
                  <a:srgbClr val="A8D15E"/>
                </a:solidFill>
              </a:rPr>
              <a:t>FREE GIVEAWAY – Branded MBA app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9600" dirty="0"/>
              <a:t>Strategies for successful student adoption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9600" dirty="0"/>
              <a:t>Future Plans for CHARGE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9600" dirty="0"/>
              <a:t>Questions</a:t>
            </a:r>
          </a:p>
          <a:p>
            <a:pPr algn="l"/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528" y="4376690"/>
            <a:ext cx="1491102" cy="177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65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 for this session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70470"/>
            <a:ext cx="871458" cy="880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6" y="3185517"/>
            <a:ext cx="777152" cy="7478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6" y="1988149"/>
            <a:ext cx="787188" cy="83432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01E1A7F-2B38-4DB4-AB67-F28C6B9B8376}"/>
              </a:ext>
            </a:extLst>
          </p:cNvPr>
          <p:cNvSpPr txBox="1">
            <a:spLocks/>
          </p:cNvSpPr>
          <p:nvPr/>
        </p:nvSpPr>
        <p:spPr>
          <a:xfrm>
            <a:off x="1481058" y="1988149"/>
            <a:ext cx="9806922" cy="45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238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23838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6125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7900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6E61"/>
                </a:solidFill>
                <a:latin typeface="+mj-lt"/>
              </a:rPr>
              <a:t>Have tangible solutions to incorporate technology within your leadership development program</a:t>
            </a:r>
            <a:br>
              <a:rPr lang="en-US" dirty="0">
                <a:solidFill>
                  <a:srgbClr val="006E61"/>
                </a:solidFill>
                <a:latin typeface="+mj-lt"/>
              </a:rPr>
            </a:br>
            <a:r>
              <a:rPr lang="en-US" dirty="0">
                <a:solidFill>
                  <a:srgbClr val="006E61"/>
                </a:solidFill>
                <a:latin typeface="+mj-lt"/>
              </a:rPr>
              <a:t> 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6E61"/>
                </a:solidFill>
                <a:latin typeface="+mj-lt"/>
              </a:rPr>
              <a:t>Implement a competency based framework for your leadership development program</a:t>
            </a:r>
            <a:br>
              <a:rPr lang="en-US" dirty="0">
                <a:solidFill>
                  <a:srgbClr val="006E61"/>
                </a:solidFill>
                <a:latin typeface="+mj-lt"/>
              </a:rPr>
            </a:br>
            <a:endParaRPr lang="en-US" dirty="0">
              <a:solidFill>
                <a:srgbClr val="006E61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6E61"/>
                </a:solidFill>
                <a:latin typeface="+mj-lt"/>
              </a:rPr>
              <a:t>Consider a more intentional approach to your MBA out-of-class experience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825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at </a:t>
            </a:r>
            <a:r>
              <a:rPr lang="en-US" dirty="0" err="1"/>
              <a:t>Scheller</a:t>
            </a:r>
            <a:r>
              <a:rPr lang="en-US" dirty="0"/>
              <a:t> before CHARGE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6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6CD1233-8781-4F82-8767-491F1B238CF1}"/>
              </a:ext>
            </a:extLst>
          </p:cNvPr>
          <p:cNvSpPr txBox="1">
            <a:spLocks/>
          </p:cNvSpPr>
          <p:nvPr/>
        </p:nvSpPr>
        <p:spPr>
          <a:xfrm>
            <a:off x="965421" y="1920656"/>
            <a:ext cx="5683953" cy="35615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3936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93636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93636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US" dirty="0">
                <a:solidFill>
                  <a:srgbClr val="006E61"/>
                </a:solidFill>
                <a:latin typeface="+mn-lt"/>
                <a:ea typeface="Sharp Sans No1 Semibold" pitchFamily="50" charset="0"/>
                <a:cs typeface="Sharp Sans No1 Semibold" pitchFamily="50" charset="0"/>
              </a:rPr>
              <a:t>Scattered approach to Leadership Development</a:t>
            </a:r>
            <a:endParaRPr lang="en-US" dirty="0">
              <a:solidFill>
                <a:srgbClr val="006E61"/>
              </a:solidFill>
              <a:latin typeface="+mn-lt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6E61"/>
                </a:solidFill>
                <a:latin typeface="+mn-lt"/>
                <a:ea typeface="Sharp Sans No1 Semibold" pitchFamily="50" charset="0"/>
                <a:cs typeface="Sharp Sans No1 Semibold" pitchFamily="50" charset="0"/>
              </a:rPr>
              <a:t>The only formalized leadership opportunities were courses: Ethics, Leading People and Organizations, and a Leadership Development Workshop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6E61"/>
                </a:solidFill>
                <a:latin typeface="+mn-lt"/>
                <a:ea typeface="Sharp Sans No1 Book" pitchFamily="50" charset="0"/>
                <a:cs typeface="Sharp Sans No1 Book" pitchFamily="50" charset="0"/>
              </a:rPr>
              <a:t>Students felt ill prepared on leadership skills 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C4767D-8772-4AE8-B6D7-96ABEEC77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466" y="1709737"/>
            <a:ext cx="366712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11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801" y="441658"/>
            <a:ext cx="10972800" cy="525508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A8D15E"/>
                </a:solidFill>
              </a:rPr>
              <a:t>POLL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2969" y="2486510"/>
            <a:ext cx="10972800" cy="1019508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/>
              <a:t>How is your business school using technology to track student engagement and leadership development?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2AA1A6-56E9-44DF-BFA4-119ED9790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35" y="5025362"/>
            <a:ext cx="777152" cy="74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04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063E4F-A2D1-460D-B5A2-3054EFE0E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832" y="2234006"/>
            <a:ext cx="6089511" cy="3543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make a change?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8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4E701D-1C1E-486E-BCDE-AE5EC94CBB98}"/>
              </a:ext>
            </a:extLst>
          </p:cNvPr>
          <p:cNvSpPr txBox="1">
            <a:spLocks/>
          </p:cNvSpPr>
          <p:nvPr/>
        </p:nvSpPr>
        <p:spPr>
          <a:xfrm>
            <a:off x="885909" y="1648222"/>
            <a:ext cx="9106230" cy="35615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3936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93636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93636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US" dirty="0">
                <a:solidFill>
                  <a:srgbClr val="006E61"/>
                </a:solidFill>
                <a:latin typeface="+mn-lt"/>
                <a:cs typeface="Arial"/>
              </a:rPr>
              <a:t>Current leadership programming was not comparable to peers</a:t>
            </a:r>
            <a:endParaRPr lang="en-US" dirty="0">
              <a:solidFill>
                <a:srgbClr val="006E61"/>
              </a:solidFill>
              <a:latin typeface="+mn-lt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6E61"/>
                </a:solidFill>
                <a:latin typeface="+mn-lt"/>
                <a:cs typeface="Arial"/>
              </a:rPr>
              <a:t>Employers' feedback in wanting soft skills in addition to hard technical skills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6E61"/>
                </a:solidFill>
                <a:latin typeface="+mn-lt"/>
                <a:cs typeface="Arial"/>
              </a:rPr>
              <a:t>Responding to students' request for more leadership development  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6E61"/>
                </a:solidFill>
                <a:latin typeface="+mn-lt"/>
                <a:cs typeface="Arial"/>
              </a:rPr>
              <a:t>Help students create a personal leadership brand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6E61"/>
                </a:solidFill>
                <a:latin typeface="+mn-lt"/>
                <a:cs typeface="Arial"/>
              </a:rPr>
              <a:t>Brand and organize current Scheller offerings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6E61"/>
                </a:solidFill>
                <a:latin typeface="+mn-lt"/>
                <a:cs typeface="Arial"/>
              </a:rPr>
              <a:t>Package the content in an easily digestible way </a:t>
            </a:r>
            <a:endParaRPr lang="en-US" dirty="0">
              <a:solidFill>
                <a:srgbClr val="006E61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142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was technology necessary?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1D05-810F-F24D-9D4E-8FDFEBA592E2}" type="slidenum">
              <a:rPr lang="en-US" smtClean="0"/>
              <a:t>9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66412F4-B25A-41BE-B32A-A379967155FB}"/>
              </a:ext>
            </a:extLst>
          </p:cNvPr>
          <p:cNvSpPr txBox="1">
            <a:spLocks/>
          </p:cNvSpPr>
          <p:nvPr/>
        </p:nvSpPr>
        <p:spPr>
          <a:xfrm>
            <a:off x="918332" y="1823937"/>
            <a:ext cx="6654262" cy="35615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3936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93636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93636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6E61"/>
                </a:solidFill>
                <a:latin typeface="+mn-lt"/>
              </a:rPr>
              <a:t>Mobile phone usage is prevalent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6E61"/>
                </a:solidFill>
                <a:latin typeface="+mn-lt"/>
              </a:rPr>
              <a:t>Needed a way to track the student lifecycle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6E61"/>
                </a:solidFill>
                <a:latin typeface="+mn-lt"/>
              </a:rPr>
              <a:t>Program assessment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6E61"/>
                </a:solidFill>
                <a:latin typeface="+mn-lt"/>
              </a:rPr>
              <a:t>Communication with students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6E61"/>
                </a:solidFill>
                <a:latin typeface="+mn-lt"/>
              </a:rPr>
              <a:t>In need of scalable tracking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6E61"/>
                </a:solidFill>
                <a:latin typeface="+mn-lt"/>
              </a:rPr>
              <a:t>Didn’t want to reinvent the wheel</a:t>
            </a:r>
          </a:p>
          <a:p>
            <a:pPr marL="0" indent="0">
              <a:buNone/>
            </a:pPr>
            <a:r>
              <a:rPr lang="en-US" dirty="0">
                <a:latin typeface="+mn-lt"/>
                <a:cs typeface="Arial"/>
              </a:rPr>
              <a:t> </a:t>
            </a:r>
            <a:endParaRPr lang="en-US" dirty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59B65D3-677C-475B-8F45-EF0E719DA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988" y="911739"/>
            <a:ext cx="2877092" cy="480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84974"/>
      </p:ext>
    </p:extLst>
  </p:cSld>
  <p:clrMapOvr>
    <a:masterClrMapping/>
  </p:clrMapOvr>
</p:sld>
</file>

<file path=ppt/theme/theme1.xml><?xml version="1.0" encoding="utf-8"?>
<a:theme xmlns:a="http://schemas.openxmlformats.org/drawingml/2006/main" name="AACSB">
  <a:themeElements>
    <a:clrScheme name="AACSB-2017-03-14">
      <a:dk1>
        <a:srgbClr val="555659"/>
      </a:dk1>
      <a:lt1>
        <a:srgbClr val="FFFFFF"/>
      </a:lt1>
      <a:dk2>
        <a:srgbClr val="006E61"/>
      </a:dk2>
      <a:lt2>
        <a:srgbClr val="DBD9D6"/>
      </a:lt2>
      <a:accent1>
        <a:srgbClr val="006E61"/>
      </a:accent1>
      <a:accent2>
        <a:srgbClr val="A5D330"/>
      </a:accent2>
      <a:accent3>
        <a:srgbClr val="E75000"/>
      </a:accent3>
      <a:accent4>
        <a:srgbClr val="B3B2B1"/>
      </a:accent4>
      <a:accent5>
        <a:srgbClr val="008FBE"/>
      </a:accent5>
      <a:accent6>
        <a:srgbClr val="3FBFA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CSB" id="{4639CBD6-7B6E-424F-A4C0-57D062A1A2FA}" vid="{4CEE201E-F0FC-6440-AA88-2BE70E68C5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E72947D3784B4C8BB7707363BD50BF" ma:contentTypeVersion="8" ma:contentTypeDescription="Create a new document." ma:contentTypeScope="" ma:versionID="31a811eab81a6a9e01942484ded063e1">
  <xsd:schema xmlns:xsd="http://www.w3.org/2001/XMLSchema" xmlns:xs="http://www.w3.org/2001/XMLSchema" xmlns:p="http://schemas.microsoft.com/office/2006/metadata/properties" xmlns:ns1="http://schemas.microsoft.com/sharepoint/v3" xmlns:ns2="9ea820e6-655d-4736-b6a0-73bc8ccddd4e" xmlns:ns3="aa1c69a2-6efe-424a-8d54-435ac4952b9a" targetNamespace="http://schemas.microsoft.com/office/2006/metadata/properties" ma:root="true" ma:fieldsID="6a780625297c71ec02eba5b34715d02c" ns1:_="" ns2:_="" ns3:_="">
    <xsd:import namespace="http://schemas.microsoft.com/sharepoint/v3"/>
    <xsd:import namespace="9ea820e6-655d-4736-b6a0-73bc8ccddd4e"/>
    <xsd:import namespace="aa1c69a2-6efe-424a-8d54-435ac4952b9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a820e6-655d-4736-b6a0-73bc8ccddd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1c69a2-6efe-424a-8d54-435ac4952b9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22DD59-C765-466F-A0BC-2ED0D168DFE5}">
  <ds:schemaRefs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sharepoint/v3"/>
    <ds:schemaRef ds:uri="aa1c69a2-6efe-424a-8d54-435ac4952b9a"/>
    <ds:schemaRef ds:uri="9ea820e6-655d-4736-b6a0-73bc8ccddd4e"/>
  </ds:schemaRefs>
</ds:datastoreItem>
</file>

<file path=customXml/itemProps2.xml><?xml version="1.0" encoding="utf-8"?>
<ds:datastoreItem xmlns:ds="http://schemas.openxmlformats.org/officeDocument/2006/customXml" ds:itemID="{E23CED1D-96F0-4CF7-BD1D-7C7C9F6C0D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26B205-2084-46E7-8ADB-41E34E1E4A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ea820e6-655d-4736-b6a0-73bc8ccddd4e"/>
    <ds:schemaRef ds:uri="aa1c69a2-6efe-424a-8d54-435ac4952b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AACSB</Template>
  <TotalTime>2738</TotalTime>
  <Words>692</Words>
  <Application>Microsoft Office PowerPoint</Application>
  <PresentationFormat>Widescreen</PresentationFormat>
  <Paragraphs>146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Sharp Sans No1 Book</vt:lpstr>
      <vt:lpstr>Tahoma</vt:lpstr>
      <vt:lpstr>Wingdings</vt:lpstr>
      <vt:lpstr>AACSB</vt:lpstr>
      <vt:lpstr>PowerPoint Presentation</vt:lpstr>
      <vt:lpstr>Introductions</vt:lpstr>
      <vt:lpstr>Scheller College of Business MBA Program</vt:lpstr>
      <vt:lpstr>Agenda</vt:lpstr>
      <vt:lpstr>Learning outcomes for this session</vt:lpstr>
      <vt:lpstr>Life at Scheller before CHARGE</vt:lpstr>
      <vt:lpstr>POLL</vt:lpstr>
      <vt:lpstr>Why make a change?</vt:lpstr>
      <vt:lpstr>Why was technology necessary?</vt:lpstr>
      <vt:lpstr>POLL</vt:lpstr>
      <vt:lpstr>Bridging Student Engagement and Leadership Development</vt:lpstr>
      <vt:lpstr>Identifying Leadership Competencies</vt:lpstr>
      <vt:lpstr>How CHARGE impacted Scheller</vt:lpstr>
      <vt:lpstr>Tour of CHARGE</vt:lpstr>
      <vt:lpstr>Mobile Scorecard, Push Notifications and Task Activities</vt:lpstr>
      <vt:lpstr>Upcoming Events, Mobile Scanner and Automated Awarding</vt:lpstr>
      <vt:lpstr>Students are encouraged to Go for Gold</vt:lpstr>
      <vt:lpstr>Student Communication Capabilities</vt:lpstr>
      <vt:lpstr>Real Time Engagement Analytics</vt:lpstr>
      <vt:lpstr>FREE GIVEAWAY – Branded MBA app</vt:lpstr>
      <vt:lpstr>Strategies for Successful Student Adoption</vt:lpstr>
      <vt:lpstr>The five pillars of student development</vt:lpstr>
      <vt:lpstr>POLL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Kelly</dc:creator>
  <cp:lastModifiedBy>Sean Carson</cp:lastModifiedBy>
  <cp:revision>97</cp:revision>
  <dcterms:created xsi:type="dcterms:W3CDTF">2017-03-14T20:46:17Z</dcterms:created>
  <dcterms:modified xsi:type="dcterms:W3CDTF">2021-03-17T17:24:14Z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0x01010013E72947D3784B4C8BB7707363BD50BF</vt:lpwstr>
  </property>
</Properties>
</file>